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72" r:id="rId2"/>
    <p:sldId id="613" r:id="rId3"/>
    <p:sldId id="575" r:id="rId4"/>
    <p:sldId id="576" r:id="rId5"/>
    <p:sldId id="577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93" r:id="rId14"/>
    <p:sldId id="549" r:id="rId15"/>
    <p:sldId id="548" r:id="rId16"/>
    <p:sldId id="546" r:id="rId17"/>
    <p:sldId id="464" r:id="rId18"/>
    <p:sldId id="588" r:id="rId19"/>
    <p:sldId id="594" r:id="rId20"/>
    <p:sldId id="589" r:id="rId21"/>
    <p:sldId id="520" r:id="rId22"/>
    <p:sldId id="257" r:id="rId23"/>
    <p:sldId id="461" r:id="rId24"/>
    <p:sldId id="610" r:id="rId25"/>
    <p:sldId id="612" r:id="rId26"/>
    <p:sldId id="478" r:id="rId27"/>
    <p:sldId id="502" r:id="rId28"/>
    <p:sldId id="480" r:id="rId29"/>
    <p:sldId id="481" r:id="rId30"/>
    <p:sldId id="484" r:id="rId31"/>
    <p:sldId id="485" r:id="rId32"/>
    <p:sldId id="492" r:id="rId33"/>
    <p:sldId id="489" r:id="rId34"/>
    <p:sldId id="490" r:id="rId35"/>
    <p:sldId id="517" r:id="rId36"/>
    <p:sldId id="494" r:id="rId37"/>
    <p:sldId id="555" r:id="rId38"/>
    <p:sldId id="551" r:id="rId39"/>
    <p:sldId id="471" r:id="rId40"/>
    <p:sldId id="614" r:id="rId41"/>
    <p:sldId id="587" r:id="rId42"/>
    <p:sldId id="561" r:id="rId43"/>
    <p:sldId id="558" r:id="rId44"/>
    <p:sldId id="597" r:id="rId45"/>
    <p:sldId id="564" r:id="rId46"/>
    <p:sldId id="565" r:id="rId47"/>
    <p:sldId id="598" r:id="rId48"/>
    <p:sldId id="563" r:id="rId49"/>
    <p:sldId id="562" r:id="rId50"/>
    <p:sldId id="569" r:id="rId51"/>
    <p:sldId id="568" r:id="rId52"/>
    <p:sldId id="570" r:id="rId53"/>
    <p:sldId id="57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DE5685-3787-4E78-9BEF-119DEAE8D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40A605B-41BB-44C6-AAAD-973C6D045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862061A0-40D6-438B-9EE0-F27621E43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24706F0-0057-48B2-9789-E0C708433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219B635-A158-4ADF-8E1A-6351DFDF2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114D88B-74E5-4318-9B36-6E02057CB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D35B45B-8E50-44AD-A9CA-5F70A654A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E35D2EB-FE66-4613-9DE9-E77B22CAD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D4EABB7-ED9B-4414-8F4E-F8F848BAE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04816C-C470-46C0-8AE5-F59D55DEA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751626A-A995-482F-A68C-7EEEE55BC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41FFCDC-BAA6-4C3E-9DCD-E657F4AD5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1778157-BCD6-475F-95CA-CEA298482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127B56A-99D4-4B1B-A52E-4D28EED55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19E7F2-DBA3-46F7-8B37-AC5DD55B2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A6E3018-25D6-4F25-B11A-39D350BE9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F4D37FD-6E80-4E19-B962-58FC6004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A32CE75-0880-498F-8C0C-6CD8A6DA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0E834CA-13B6-4927-9695-625993875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9DCE58C-8979-4FF1-B957-830E6C609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F9923C5-B205-46E3-84B9-C5763B361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9B89609-48D0-4145-B34F-88746E496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AE6418C-5B5E-495F-B0AB-F4F45C536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D873A12-E9A9-45BE-A6E9-FA15E8817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95A7D511-EA84-4B87-B1E9-DEE54FEA3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5A5FF08-5767-47C3-BBB3-5C00615AB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1CF4579-008B-4840-AB65-DD546BA1F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3ABE5B0-87A2-41B5-8386-41DA87871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1542156-EA69-47F9-9A63-0BD5201943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A6D5F67-0252-4FAA-936B-0328DC7DD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BFFBB2A-F411-471D-A747-9498C8974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6965721-E107-44E3-A8D0-E44B8B7CE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A2E8E6E-2B93-4949-85E4-3719C14991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5B1E898-7A77-4989-B4D1-0AC3EC3A3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F10C1DE-2615-4176-AC12-1AC2DA39D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F45DA85-FC36-4FE0-A3E3-419D29AD1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C61FEF1-B06C-441C-A574-08F926891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93A9331-2BF8-472C-A558-065886E4A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F2AA5BB-86D5-4527-AE7F-A75068337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190A4E2-9620-4C17-9058-E95B65674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9DC66BA-409F-43D8-8D45-B90EEAEA5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CBD86A6-61F6-4E3A-9337-2111734B1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A4BD86C-D6F5-42B5-9804-98C1A7114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89AB929-CCE0-4640-9C81-FFB2B7EC8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CF65A3-2A49-4691-89EB-282B1F96C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42FDB25-56C7-4146-8B8A-FB573EFB8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0F2B240-4EAE-4E1A-B2D2-1ED2CF296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C4B7268-AED5-47C6-B928-D00506ED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49DE79E-4272-4CEB-9ED3-C079B02F5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E05493C-2B8E-457C-B8AC-AE4683717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2EC5DEB4-0B37-46DC-83D7-887656F21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07C063C-95B9-489E-8AD0-A62707EDA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7817D4B-90ED-4FD6-B422-4373B6A7C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F463139F-BF6D-4AAD-8EC6-6C343B5BD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B5761D9-35E4-42DA-98D6-713EBB658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5681AB4-53A7-4C26-ADE9-53D10F62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94A94AB-3AA0-47C2-B62B-3A32DA565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7E6BE0B-207A-48AA-9535-D032EEFD4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ABB5179-A1E3-43CF-BCDB-503A87417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5E93212-1C49-4399-96DA-3ABCBC3EB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BF9AE48-4A8B-4914-8999-62440EAB5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4246AA1-AEAF-453E-B6D1-0BF1EE2A4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5691F24-0497-45FF-9694-19C38DB25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EB0B7EE-5DC3-4CF6-A5CB-2CABAFF9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8FA127D-C541-4AFE-B3EF-445B7313E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2C51177-E816-471E-BCBF-DB1752217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015912B-4530-4B7C-812B-0535B5725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00314" y="2149475"/>
            <a:ext cx="7920037" cy="1785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EXERCISE  TESTING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(FUNCTIONAL STATUS)</a:t>
            </a:r>
            <a:b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(OUTCOME MEASURES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699" name="Picture 4" descr="http://www.coe.fau.edu/academicdepartments/eshp/Images/pic3.jpg">
            <a:extLst>
              <a:ext uri="{FF2B5EF4-FFF2-40B4-BE49-F238E27FC236}">
                <a16:creationId xmlns:a16="http://schemas.microsoft.com/office/drawing/2014/main" id="{C46E9873-4F0A-4E9F-A1F3-3CC71ACF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307976"/>
            <a:ext cx="304641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A 64 year old man suffered a heart attack during the Boston Marathon yesterday">
            <a:extLst>
              <a:ext uri="{FF2B5EF4-FFF2-40B4-BE49-F238E27FC236}">
                <a16:creationId xmlns:a16="http://schemas.microsoft.com/office/drawing/2014/main" id="{A394122C-6174-482D-A0E5-6B076145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4481514"/>
            <a:ext cx="28241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6978583-D06F-4BBD-9013-C3C399E9E3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MONITORING DYSPNEA</a:t>
            </a:r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34EC8B67-4637-44AD-8334-6199A29405F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43250" y="1274764"/>
          <a:ext cx="4275138" cy="524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4" imgW="10171429" imgH="12466667" progId="Photoshop.Image.6">
                  <p:embed/>
                </p:oleObj>
              </mc:Choice>
              <mc:Fallback>
                <p:oleObj name="Image" r:id="rId4" imgW="10171429" imgH="12466667" progId="Photoshop.Image.6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34EC8B67-4637-44AD-8334-6199A29405F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274764"/>
                        <a:ext cx="4275138" cy="524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668D9D0-6570-4081-9E18-C6F303DBDD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MONITORING  O</a:t>
            </a:r>
            <a:r>
              <a:rPr lang="en-US" altLang="en-US" sz="3200" baseline="-25000">
                <a:cs typeface="Arial" panose="020B0604020202020204" pitchFamily="34" charset="0"/>
              </a:rPr>
              <a:t>2</a:t>
            </a:r>
            <a:r>
              <a:rPr lang="en-US" altLang="en-US" sz="3200">
                <a:cs typeface="Arial" panose="020B0604020202020204" pitchFamily="34" charset="0"/>
              </a:rPr>
              <a:t> STATUS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CD57791-45CD-4306-AC52-73751AA30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108" name="Picture 4" descr="PulseOx5500_CloseUp">
            <a:extLst>
              <a:ext uri="{FF2B5EF4-FFF2-40B4-BE49-F238E27FC236}">
                <a16:creationId xmlns:a16="http://schemas.microsoft.com/office/drawing/2014/main" id="{4EF84FAA-755A-40A1-92C1-D9A0B73A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781175"/>
            <a:ext cx="3584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EE9D240A-5948-4822-B175-DF046A0A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2458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Pulse Oximeter</a:t>
            </a:r>
          </a:p>
        </p:txBody>
      </p:sp>
      <p:pic>
        <p:nvPicPr>
          <p:cNvPr id="47110" name="Picture 6" descr="f07b">
            <a:extLst>
              <a:ext uri="{FF2B5EF4-FFF2-40B4-BE49-F238E27FC236}">
                <a16:creationId xmlns:a16="http://schemas.microsoft.com/office/drawing/2014/main" id="{2E25DDC1-7EED-4224-940D-A7B2F859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37528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27F1516B-EA82-47C5-B8D2-10526FE21F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/>
              <a:t>MONITORING  PAIN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5921ECC1-355D-471F-8E23-494D817A939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Patient self report using 0 -10 scale.</a:t>
            </a:r>
          </a:p>
          <a:p>
            <a:r>
              <a:rPr lang="en-US" altLang="en-US"/>
              <a:t>Define location</a:t>
            </a:r>
          </a:p>
          <a:p>
            <a:r>
              <a:rPr lang="en-US" altLang="en-US"/>
              <a:t>“Did yesterday’s exercise cause any pain this morning?”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Max-758675">
            <a:extLst>
              <a:ext uri="{FF2B5EF4-FFF2-40B4-BE49-F238E27FC236}">
                <a16:creationId xmlns:a16="http://schemas.microsoft.com/office/drawing/2014/main" id="{FF380FB9-CF76-454A-B6EE-C7EF0BC2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476250"/>
            <a:ext cx="27035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>
            <a:extLst>
              <a:ext uri="{FF2B5EF4-FFF2-40B4-BE49-F238E27FC236}">
                <a16:creationId xmlns:a16="http://schemas.microsoft.com/office/drawing/2014/main" id="{E6E42734-9F86-4620-B5CD-4FBE7CA5E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6" y="1455738"/>
            <a:ext cx="447516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3">
            <a:extLst>
              <a:ext uri="{FF2B5EF4-FFF2-40B4-BE49-F238E27FC236}">
                <a16:creationId xmlns:a16="http://schemas.microsoft.com/office/drawing/2014/main" id="{EE2B3337-2D1F-4369-AE51-27306224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4" y="5629276"/>
            <a:ext cx="6753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Submaximal Exercise Testing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58C5C18-7030-4180-83DF-3D9E9E976A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00288" y="3175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SUBMAXIMAL  EXERCISE TESTING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6">
            <a:extLst>
              <a:ext uri="{FF2B5EF4-FFF2-40B4-BE49-F238E27FC236}">
                <a16:creationId xmlns:a16="http://schemas.microsoft.com/office/drawing/2014/main" id="{61B26FB4-9A34-43AE-AEC3-4DF8BB1624D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020889" y="2070100"/>
            <a:ext cx="8397875" cy="447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Noonan V, Dean E. Submaximal exercise testing: clinical application and interpretation. </a:t>
            </a:r>
          </a:p>
          <a:p>
            <a:pPr algn="r" eaLnBrk="1" hangingPunct="1"/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Phys Ther.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2000;80:782– 807.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Gappmaier E.  </a:t>
            </a:r>
            <a:r>
              <a:rPr lang="en-US" altLang="en-US" sz="2800"/>
              <a:t>The Submaximal Clinical Exercise Tolerance Test (SXTT) to Establish Safe Exercise Prescription Parameters for Patients with Chronic Disease and Disability.  </a:t>
            </a:r>
          </a:p>
          <a:p>
            <a:pPr algn="r"/>
            <a:r>
              <a:rPr lang="en-US" altLang="en-US" sz="2800" i="1">
                <a:latin typeface="Arial" panose="020B0604020202020204" pitchFamily="34" charset="0"/>
                <a:cs typeface="Arial" panose="020B0604020202020204" pitchFamily="34" charset="0"/>
              </a:rPr>
              <a:t>Cardiopulm Phys Ther J.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2012. 23(2):19.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0B640F61-217A-4D4F-8231-095BA21DB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43138" y="2889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SUBMAXIMAL EXERCISE TESTING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F6D6AC6-D39B-4BD5-BC7C-217C06FAFB3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22463" y="1382713"/>
            <a:ext cx="8426450" cy="516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Test stopped before maximum exercise capacity has been reached: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Symptom limited  (MS, </a:t>
            </a:r>
            <a:r>
              <a:rPr lang="fr-FR" altLang="en-US">
                <a:latin typeface="Arial" panose="020B0604020202020204" pitchFamily="34" charset="0"/>
                <a:cs typeface="Arial" panose="020B0604020202020204" pitchFamily="34" charset="0"/>
              </a:rPr>
              <a:t>chest pain, claudication pain, ect.)</a:t>
            </a:r>
          </a:p>
          <a:p>
            <a:pPr lvl="1"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% of max HRpred</a:t>
            </a:r>
          </a:p>
          <a:p>
            <a:pPr eaLnBrk="1" hangingPunct="1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Submaximal exercise testing can be done more safely!!</a:t>
            </a:r>
          </a:p>
          <a:p>
            <a:pPr eaLnBrk="1" hangingPunct="1"/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Results can be used to estimate VO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 max</a:t>
            </a:r>
            <a:r>
              <a:rPr lang="en-US" altLang="en-US" sz="3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F91D69D-AFD1-41DB-82C2-D62531CC34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ESTIMATING MAXIMAL HR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C9865B9-B57F-4788-A4EC-EFB86D002AE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Maximal Heart rate (HRmax):</a:t>
            </a:r>
          </a:p>
          <a:p>
            <a:pPr eaLnBrk="1" hangingPunct="1">
              <a:defRPr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HRmax = 220 – age</a:t>
            </a:r>
          </a:p>
          <a:p>
            <a:pPr lvl="1" algn="r"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Urban myth</a:t>
            </a:r>
          </a:p>
          <a:p>
            <a:pPr lvl="1" eaLnBrk="1" hangingPunct="1">
              <a:defRPr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HRmax = 207 -  (0.7 X age)</a:t>
            </a:r>
          </a:p>
          <a:p>
            <a:pPr lvl="1" algn="r" eaLnBrk="1" hangingPunct="1">
              <a:defRPr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Gellish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al.  2007</a:t>
            </a:r>
          </a:p>
          <a:p>
            <a:pPr lvl="1" algn="r" eaLnBrk="1" hangingPunct="1">
              <a:defRPr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HRmax = (205.8 – (0.685 X (age))</a:t>
            </a:r>
          </a:p>
          <a:p>
            <a:pPr lvl="1" algn="r" eaLnBrk="1" hangingPunct="1">
              <a:defRPr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Inbar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et al.  1994</a:t>
            </a:r>
          </a:p>
          <a:p>
            <a:pPr marL="457200" lvl="1" indent="0">
              <a:buNone/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066AE7A-3DA1-43E3-B05D-269E1BFE55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 PROTOCOL: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Modified Bruce  Protocol  (Treadmill)</a:t>
            </a: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74E8281-645E-4E36-BDC7-38AA8CCB7D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7485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7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ELAPSED</a:t>
                      </a:r>
                      <a:r>
                        <a:rPr lang="en-US" baseline="0" dirty="0"/>
                        <a:t> TIME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SPEED  (MPH)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INCLINE 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356B1DE-53BE-4405-9E9E-ED262A7DCF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 PROTCOL: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Modified Bruce  Protocol  (Treadmill)</a:t>
            </a: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3F216DB-BA58-4426-9D69-B390914F264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65735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Heart rate is measured at each stage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RPE is measured at each stage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BP if possible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Criteria for ending/stopping the test: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Subject achieves estimated HR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max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Subject achieves a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predetermine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% of estimated HR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Test is stopped with the appearance of symptoms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FD8880F-B145-4DB2-A759-517A2EE9F2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71651" y="738188"/>
            <a:ext cx="8378825" cy="340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Using results from the modified Bruce protocol as an outcome measure/assessment of fitness or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FA30A01-FE1F-4462-958C-B937C33E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OVER VIEW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78576B01-4430-4A4B-970D-D9F7282F6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4" y="838200"/>
            <a:ext cx="6211887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>
            <a:extLst>
              <a:ext uri="{FF2B5EF4-FFF2-40B4-BE49-F238E27FC236}">
                <a16:creationId xmlns:a16="http://schemas.microsoft.com/office/drawing/2014/main" id="{7C72DE13-FAA0-4B54-9FD3-9AA120EF5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6105526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Gappmaier E.  Cardiopulm Phys Ther J.  23;2012:19-29.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8E5E115-175C-4DB2-BF2C-1AB449E9BE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 PROTOCOL: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Modified Bruce  Protocol </a:t>
            </a: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D55E76F-A348-418F-951D-36A0256B616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1" y="1417638"/>
            <a:ext cx="8334375" cy="514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What information can we derive from this test?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Stage completed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Exercise Duration (min &amp; sec)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RPE/Dyspnea at a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fixed work load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i.e. at a given stage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Estimate VO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2peak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by extrapolation or the use of a correlation derived prediction equation</a:t>
            </a:r>
            <a:endParaRPr lang="en-US" altLang="en-US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EED6ACC-86EC-4910-906D-95A9940EBB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 PROTOCOL: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Modified Bruce  Protocol  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4397696-59B6-4A52-8684-7872669FCE8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Estimating peak VO</a:t>
            </a:r>
            <a:r>
              <a:rPr lang="en-US" altLang="en-US" sz="32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lnSpc>
                <a:spcPct val="120000"/>
              </a:lnSpc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Women active or sedentary: VO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2peak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(ml/kg/min) = 4.38 X Time (min &amp; fraction) – 3.90</a:t>
            </a:r>
          </a:p>
          <a:p>
            <a:pPr marL="742950" lvl="2" indent="-342900">
              <a:lnSpc>
                <a:spcPct val="120000"/>
              </a:lnSpc>
            </a:pP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Men active or sedentary:  VO</a:t>
            </a:r>
            <a:r>
              <a:rPr lang="fr-FR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2peak</a:t>
            </a:r>
            <a:r>
              <a:rPr lang="fr-FR" altLang="en-US" sz="2800">
                <a:latin typeface="Arial" panose="020B0604020202020204" pitchFamily="34" charset="0"/>
                <a:cs typeface="Arial" panose="020B0604020202020204" pitchFamily="34" charset="0"/>
              </a:rPr>
              <a:t> (ml/kg/min) =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14.76 – (1.379 X (time)) + (0.451 X (time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)) – (0.012 (time</a:t>
            </a:r>
            <a:r>
              <a:rPr lang="en-US" alt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EABB6F20-DF5D-42A2-9C45-35AC7F1C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"/>
            <a:ext cx="83280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2CF4F2AF-429E-43A1-97EA-ADDFF301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3676650"/>
            <a:ext cx="81692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03264BE-1F8E-409C-B77B-647500EB0D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Modified Bruce  Protocol 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D079D02-6951-4587-9F78-78C03D27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How can we use the results of this test as an outcome measure?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30000"/>
              </a:lnSpc>
              <a:buFont typeface="Arial" charset="0"/>
              <a:buChar char="–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Demonstrate need for continued PT service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Char char="–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Demonstrate achievement of treatment goals</a:t>
            </a:r>
          </a:p>
          <a:p>
            <a:pPr lvl="1" eaLnBrk="1" hangingPunct="1">
              <a:lnSpc>
                <a:spcPct val="130000"/>
              </a:lnSpc>
              <a:buFont typeface="Arial" charset="0"/>
              <a:buChar char="–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Demonstrate patient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E9FF764-EBE8-41AF-BADB-69079DC6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TESTING:</a:t>
            </a:r>
            <a:b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Rocky Mountain Cancer Rehabilitation Protocol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DD2DD3E-CB50-443A-86BC-DD9F5312E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887539"/>
            <a:ext cx="4046538" cy="47593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Stage Speed Grade Time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0 	1.0 mph    0%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1 	1.5 mph    0%	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2 	2.0 mph   0%	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3	 2.5 mph   0%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4 	2.5 mph   2%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5 	3.0 mph    2%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6 	3.3 mph    3%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7 	3.4 mph    4%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8 	3.5 mph    5%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9 	3.6 mph    6% 	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10 	3.7 mph   7% 	1 min</a:t>
            </a:r>
          </a:p>
          <a:p>
            <a:pPr eaLnBrk="1" hangingPunct="1"/>
            <a:endParaRPr lang="sv-SE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60" name="Content Placeholder 1">
            <a:extLst>
              <a:ext uri="{FF2B5EF4-FFF2-40B4-BE49-F238E27FC236}">
                <a16:creationId xmlns:a16="http://schemas.microsoft.com/office/drawing/2014/main" id="{23907F82-5553-4C8F-9A17-0FAF0D419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927225"/>
            <a:ext cx="4291013" cy="463708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Stage Speed Grade Time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11 	3.8 mph    8% 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12 	3.9 mph    9%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13 	4.0 mph    10%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14 	4.1 mph    11%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15 	4.2 mph    12%  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16 	4.3 mph    13%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17 	4.4 mph    14%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18 	4.5 mph    15%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19 	4.6 mph    16% 	   1 min</a:t>
            </a:r>
          </a:p>
          <a:p>
            <a:pPr eaLnBrk="1" hangingPunct="1"/>
            <a:r>
              <a:rPr lang="sv-SE" altLang="en-US" sz="2200">
                <a:latin typeface="Times New Roman" panose="02020603050405020304" pitchFamily="18" charset="0"/>
                <a:cs typeface="Arial" panose="020B0604020202020204" pitchFamily="34" charset="0"/>
              </a:rPr>
              <a:t>20 	4.7 mph    17%     1 min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CE323DD-8E8B-4598-9F55-BFA92DF0B5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Rocky Mountain Cancer Rehabilitation Protocol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88FFB87-9219-495C-94F0-5CAA0044E18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83197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Test stopped at volitional fatigue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Time, speed &amp; grade recorded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subject is walking at the end of the test: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2peak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= (0.1 x S) + (1.8 x S x G) + 3.5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S= speed;  G = grade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subject running at the end of the test:</a:t>
            </a:r>
          </a:p>
          <a:p>
            <a:pPr marL="742950" lvl="2" indent="-342900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2peak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(0.2 x S) + (0.9 x S x G) + 3.5.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ix-minute-walk2">
            <a:extLst>
              <a:ext uri="{FF2B5EF4-FFF2-40B4-BE49-F238E27FC236}">
                <a16:creationId xmlns:a16="http://schemas.microsoft.com/office/drawing/2014/main" id="{AD514BD1-F635-4231-A512-5D5EB4E5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087438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D9C5DC72-E27C-4858-AAE4-78D615480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082925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6-MIN WALK TEST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B77CD10-A850-401D-9CE6-13CD182930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 6-MWT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564800F-8715-4B60-823F-099A22FECF2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057275"/>
            <a:ext cx="8358188" cy="506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6-minute walk test (6-MWT):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a practical simple test that requires a 100-ft hallway but no exercise equipment or advanced training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measures the distance that a patient can quickly walk on a flat, hard surface in a period of 6 minutes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 self-paced and assesses patient 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functional capacity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and provides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information about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patient physiologic status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B3020971-2D37-4A75-B58F-2C877D36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308726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Am J Respir Crit Care Med Vol 166. pp 111–117, 2002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>
            <a:extLst>
              <a:ext uri="{FF2B5EF4-FFF2-40B4-BE49-F238E27FC236}">
                <a16:creationId xmlns:a16="http://schemas.microsoft.com/office/drawing/2014/main" id="{19F288EF-6957-4F50-8946-A6E3BDF3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138" y="1600201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Use standardized instructions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Use a 30 m. course (100-ft hallway</a:t>
            </a:r>
            <a:r>
              <a:rPr lang="en-US" sz="3200" dirty="0">
                <a:latin typeface="TimesTen-Roman" charset="0"/>
                <a:cs typeface="Arial" pitchFamily="34" charset="0"/>
              </a:rPr>
              <a:t>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 and back course</a:t>
            </a:r>
          </a:p>
          <a:p>
            <a:pPr marL="742950" lvl="2" indent="-342900">
              <a:buFont typeface="Arial" charset="0"/>
              <a:buChar char="•"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Outcome:  Distance walked </a:t>
            </a:r>
          </a:p>
          <a:p>
            <a:pPr lvl="1" algn="r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 algn="r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ATS Statement: Guidelines for the Six-Minute Walk Test.  Am J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Care Med 2002;166;111–117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4">
            <a:extLst>
              <a:ext uri="{FF2B5EF4-FFF2-40B4-BE49-F238E27FC236}">
                <a16:creationId xmlns:a16="http://schemas.microsoft.com/office/drawing/2014/main" id="{CFB8ED9A-2389-4671-A44D-F1F2DB0B35FE}"/>
              </a:ext>
            </a:extLst>
          </p:cNvPr>
          <p:cNvSpPr>
            <a:spLocks/>
          </p:cNvSpPr>
          <p:nvPr/>
        </p:nvSpPr>
        <p:spPr bwMode="auto">
          <a:xfrm>
            <a:off x="1989138" y="144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cs typeface="Arial" panose="020B0604020202020204" pitchFamily="34" charset="0"/>
              </a:rPr>
              <a:t>EXERCISE TESTING: 6-MWT PROCEDURE</a:t>
            </a:r>
            <a:endParaRPr lang="en-US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id="{285A6FC3-3777-407D-B8CC-3AFDE8468D0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60564" y="1143001"/>
            <a:ext cx="8270875" cy="538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6-MWT Procedure: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Limit your conversation with subject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practice test is not needed in most clinical settings but should be considered.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Only standardized phrases for encouragement should be used during the test.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Patient may use O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and assistive devices during test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but if used, use if, possible at retest</a:t>
            </a:r>
          </a:p>
          <a:p>
            <a:pPr lvl="1" algn="r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Am J Respir Crit Care Med 2002;166:111–117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7F1367A9-0260-48C6-BB25-60DB16F87FB1}"/>
              </a:ext>
            </a:extLst>
          </p:cNvPr>
          <p:cNvSpPr>
            <a:spLocks/>
          </p:cNvSpPr>
          <p:nvPr/>
        </p:nvSpPr>
        <p:spPr bwMode="auto">
          <a:xfrm>
            <a:off x="231933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EXERCISE TESTING: 6-MWT PROCEDURE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EC85DBD-BBE0-4430-A3CC-365DC976356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>
                <a:cs typeface="Arial" panose="020B0604020202020204" pitchFamily="34" charset="0"/>
              </a:rPr>
              <a:t>PHYSIOLOGY MONITORING DURING TESTING</a:t>
            </a:r>
          </a:p>
        </p:txBody>
      </p:sp>
      <p:pic>
        <p:nvPicPr>
          <p:cNvPr id="32771" name="Picture 2" descr="https://encrypted-tbn2.google.com/images?q=tbn:ANd9GcTVZnSK9JUc_lRy0Ckyjovjq-Szy687TGWbBpBZAztNn7Plu502asWmCR3E">
            <a:extLst>
              <a:ext uri="{FF2B5EF4-FFF2-40B4-BE49-F238E27FC236}">
                <a16:creationId xmlns:a16="http://schemas.microsoft.com/office/drawing/2014/main" id="{BA92076D-CCC7-44ED-8B87-7FF6C43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01763"/>
            <a:ext cx="2382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s://encrypted-tbn0.google.com/images?q=tbn:ANd9GcTPMYZPX4PKsROk3iqNrkRVuhBuKBscAo2oNrfUcOCkAmJ9rKvW_fCuR2UxkQ">
            <a:extLst>
              <a:ext uri="{FF2B5EF4-FFF2-40B4-BE49-F238E27FC236}">
                <a16:creationId xmlns:a16="http://schemas.microsoft.com/office/drawing/2014/main" id="{8DEEE7F4-55FA-4243-887A-375E638B0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4" y="3306763"/>
            <a:ext cx="22431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6EC4498E-E5D5-482C-8D3E-FFEA4767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825625"/>
            <a:ext cx="3519488" cy="486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>
            <a:extLst>
              <a:ext uri="{FF2B5EF4-FFF2-40B4-BE49-F238E27FC236}">
                <a16:creationId xmlns:a16="http://schemas.microsoft.com/office/drawing/2014/main" id="{AEBDAE23-C8DD-4E4B-A878-1841F02D434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Blood Pressure: Pre and post exercise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Heart rate (HR); Pre, during exercise and post exercise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Respiratory Rate (RR): Pre and post exercise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Arterial O2 saturation:  Pre, during and post exercise</a:t>
            </a:r>
          </a:p>
          <a:p>
            <a:pPr marL="342900" lvl="1" indent="-342900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ts val="4100"/>
              </a:lnSpc>
              <a:buFont typeface="Arial" panose="020B0604020202020204" pitchFamily="34" charset="0"/>
              <a:buChar char="•"/>
            </a:pPr>
            <a:endParaRPr lang="en-US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8C0955AA-9B2A-427A-A0CF-9A1495C2FC53}"/>
              </a:ext>
            </a:extLst>
          </p:cNvPr>
          <p:cNvSpPr>
            <a:spLocks/>
          </p:cNvSpPr>
          <p:nvPr/>
        </p:nvSpPr>
        <p:spPr bwMode="auto">
          <a:xfrm>
            <a:off x="2095500" y="1238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PHYSIOLOGY MONITORING DURING 6-MWT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id="{8DDC366F-8F83-4B24-A1A7-9D1EBB29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8989" y="1841500"/>
            <a:ext cx="8193087" cy="3625850"/>
          </a:xfrm>
        </p:spPr>
        <p:txBody>
          <a:bodyPr/>
          <a:lstStyle/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Rating of perceived exertion (RPE): During and at end of testing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Rating of breathlessness:  During and at end of testing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Pain/changes in pain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7F2434CA-9F83-4260-B074-304D0016C757}"/>
              </a:ext>
            </a:extLst>
          </p:cNvPr>
          <p:cNvSpPr>
            <a:spLocks/>
          </p:cNvSpPr>
          <p:nvPr/>
        </p:nvSpPr>
        <p:spPr bwMode="auto">
          <a:xfrm>
            <a:off x="1944688" y="166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EXERCISE TESTING: 6-MWT  MONITORING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E80B9B0-A7C9-4700-B4E5-399B1B4D88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52763" y="1671639"/>
            <a:ext cx="6769100" cy="341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120000"/>
              </a:lnSpc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USING RESULTS FROM THE 6-MWT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 AN OUTCOME MEASURE/ASSESSMENT OF FITNESS OR FUNCTION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3EB674A-5D51-4CAC-A775-EE6A9CF463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6-MWT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NOW WHAT?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CFDC5CA-4A08-4BD0-96A2-10D07E062CF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Compare to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age matched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healthy normals: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Healthy Females</a:t>
            </a:r>
          </a:p>
          <a:p>
            <a:pPr lvl="2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6-MWD = (2.11 X height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- (2.29 X weight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X (5.78 X age) + 667 m</a:t>
            </a:r>
          </a:p>
          <a:p>
            <a:pPr lvl="2" eaLnBrk="1" hangingPunct="1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Healthy Males:</a:t>
            </a:r>
          </a:p>
          <a:p>
            <a:pPr lvl="2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6-MWD = (7.57 X height 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 – (5.02 X age) – 91.76X wt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– 309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5016051-1F5F-436A-A021-081212A646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6-MWT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NOW WHAT? 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E9F453A-18F6-48DF-9E5D-68DACBCFB2C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Compare to age matched healthy normals: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Troosters, et al. </a:t>
            </a:r>
            <a:r>
              <a:rPr lang="en-US" altLang="en-US">
                <a:latin typeface="AdvP6EC0" charset="0"/>
                <a:cs typeface="Arial" panose="020B0604020202020204" pitchFamily="34" charset="0"/>
              </a:rPr>
              <a:t>Eur Respir J 1999; 14: 270-274</a:t>
            </a:r>
          </a:p>
          <a:p>
            <a:pPr lvl="2"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6-MWD = 218 + ((5.14 x ht.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 – (5.32 X age)) – ((1.80 X wt.</a:t>
            </a:r>
            <a:r>
              <a:rPr lang="en-US" altLang="en-US" sz="2800" baseline="-2500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)+ (51.31 X gender))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male =1, female = 0</a:t>
            </a:r>
          </a:p>
          <a:p>
            <a:pPr eaLnBrk="1" hangingPunct="1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311AAE9-9302-41FE-BFEB-C05A8582C6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6-MWT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NOW WHAT?</a:t>
            </a:r>
          </a:p>
        </p:txBody>
      </p:sp>
      <p:sp>
        <p:nvSpPr>
          <p:cNvPr id="93187" name="Text Box 5">
            <a:extLst>
              <a:ext uri="{FF2B5EF4-FFF2-40B4-BE49-F238E27FC236}">
                <a16:creationId xmlns:a16="http://schemas.microsoft.com/office/drawing/2014/main" id="{DFCBB6A8-8123-49C2-8101-513E746A2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114" y="6067425"/>
            <a:ext cx="7227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chemeClr val="bg1"/>
                </a:solidFill>
              </a:rPr>
              <a:t>Bohannon R.  Topics in Geriatric Rehab.  2007;23:155</a:t>
            </a:r>
          </a:p>
        </p:txBody>
      </p:sp>
      <p:pic>
        <p:nvPicPr>
          <p:cNvPr id="93188" name="Picture 2">
            <a:extLst>
              <a:ext uri="{FF2B5EF4-FFF2-40B4-BE49-F238E27FC236}">
                <a16:creationId xmlns:a16="http://schemas.microsoft.com/office/drawing/2014/main" id="{7530CA62-C7A4-4584-A43E-C9C91498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4" y="1741488"/>
            <a:ext cx="83661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59990AD-027F-414D-9B94-4A0F99F26D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EXERCISE TESTING: 6-MWT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NOW WHAT?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C2A8FF2-B98D-4497-BDE5-CBAB5008A08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Minimal clinically significant difference (MCSD)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“… the average individual would judge a difference greater than 54 m (37-71 m) as a noticeable difference in functional status.”  </a:t>
            </a:r>
          </a:p>
          <a:p>
            <a:pPr lvl="1"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Redelmeier  Am J Respir Crit Care Med.  1997:155:1278.</a:t>
            </a:r>
          </a:p>
          <a:p>
            <a:pPr eaLnBrk="1" hangingPunct="1"/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DCCF71B4-261D-434A-BE06-A0F8D20A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4660901"/>
            <a:ext cx="3487738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6E2E7157-E395-4D7C-96AF-30B22912C5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0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SUBMAXIMAL  EXERCISE TESTING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6">
            <a:extLst>
              <a:ext uri="{FF2B5EF4-FFF2-40B4-BE49-F238E27FC236}">
                <a16:creationId xmlns:a16="http://schemas.microsoft.com/office/drawing/2014/main" id="{BF5C504F-5E0C-4644-8FA3-312FF8E51F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1" y="1600201"/>
            <a:ext cx="8353425" cy="488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Single-Stage Submaximal Treadmill Walking Test (SSTWT):</a:t>
            </a:r>
          </a:p>
          <a:p>
            <a:pPr marL="742950" lvl="2" indent="-34290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Warm up:  Treadmill, 2.0 – 4.5 mph, 0% grade for 4 min, achieve 50-70% of predicted HRmax</a:t>
            </a:r>
          </a:p>
          <a:p>
            <a:pPr marL="742950" lvl="2" indent="-34290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Increase grade to 5% and then walk for 4 more min.</a:t>
            </a:r>
          </a:p>
          <a:p>
            <a:pPr marL="742950" lvl="2" indent="-34290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Warm down</a:t>
            </a:r>
          </a:p>
          <a:p>
            <a:pPr marL="742950" lvl="2" indent="-342900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Record HR, RPE, at end of each stage, dyspnea, O2 sats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07BB923-9BBA-4D02-AB5A-5514FF33AA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57425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SUBMAXIMAL  EXERCISE TESTING</a:t>
            </a:r>
            <a:b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9960B32-3775-4A65-8A91-4D540CFF1CA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Fixed treadmill speed  5 km/hr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Patient walked to volitional fatigue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Possible useful outcomes measures???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No equations estimating VO2max available</a:t>
            </a:r>
          </a:p>
          <a:p>
            <a:pPr algn="r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Dimeo et al  1998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6870FA9-AE87-43CB-BB57-98ED1EDB3B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SUBMAXIMAL  EXERCISE TESTING</a:t>
            </a: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AAB25305-C5A4-4DF2-8031-7E5EAD33535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Peak Cycling Test:</a:t>
            </a: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1 min unloaded cycling  (60 RPM)</a:t>
            </a:r>
          </a:p>
          <a:p>
            <a:pPr lvl="1" eaLnBrk="1" hangingPunct="1"/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Power is increased by 10 W every minute.</a:t>
            </a:r>
          </a:p>
          <a:p>
            <a:pPr lvl="1" eaLnBrk="1" hangingPunct="1"/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Test stopped when patient complains of fatigue</a:t>
            </a:r>
          </a:p>
          <a:p>
            <a:pPr lvl="1" eaLnBrk="1" hangingPunct="1"/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Duration and peak power output recorded</a:t>
            </a:r>
          </a:p>
          <a:p>
            <a:pPr lvl="1" eaLnBrk="1" hangingPunct="1"/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Monitor HR, RPE, BP, O</a:t>
            </a:r>
            <a:r>
              <a:rPr lang="en-US" altLang="en-US" sz="26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saturation, and recovery HR</a:t>
            </a:r>
          </a:p>
          <a:p>
            <a:pPr lvl="1" eaLnBrk="1" hangingPunct="1"/>
            <a:endParaRPr lang="en-US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altLang="en-US" sz="26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 = 7 + (1.8 X work rate (Watts)/body mass)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C86FE16-7EB6-4B98-88BF-309EB34444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785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PHYSIOLOGY MONITORING DURING TESTING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7532ED2-C583-4C59-8161-1AE20885852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28800" y="1143000"/>
            <a:ext cx="8286750" cy="4857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Heart Rate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and after exercise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Blood Pressure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(???) and after exercise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Subject self Report of Exertion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RPE (Rating of Perceived Exertion)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and after exercise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Dyspnea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and after exercise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A3370C55-7F47-4EC9-8402-7E49333E1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000750"/>
            <a:ext cx="477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cs typeface="Arial" panose="020B0604020202020204" pitchFamily="34" charset="0"/>
              </a:rPr>
              <a:t>ACSM  GUIDELINES, 8</a:t>
            </a:r>
            <a:r>
              <a:rPr lang="en-US" altLang="en-US" sz="2400" baseline="30000" dirty="0">
                <a:cs typeface="Arial" panose="020B0604020202020204" pitchFamily="34" charset="0"/>
              </a:rPr>
              <a:t>th</a:t>
            </a:r>
            <a:r>
              <a:rPr lang="en-US" altLang="en-US" sz="2400" dirty="0">
                <a:cs typeface="Arial" panose="020B0604020202020204" pitchFamily="34" charset="0"/>
              </a:rPr>
              <a:t> edition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>
            <a:extLst>
              <a:ext uri="{FF2B5EF4-FFF2-40B4-BE49-F238E27FC236}">
                <a16:creationId xmlns:a16="http://schemas.microsoft.com/office/drawing/2014/main" id="{52F91445-AD0D-4189-8216-1264580453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/>
              <a:t>SUMMARY OF AEROBIC TESTING</a:t>
            </a:r>
          </a:p>
        </p:txBody>
      </p:sp>
      <p:pic>
        <p:nvPicPr>
          <p:cNvPr id="103427" name="Picture 2" descr="http://3.bp.blogspot.com/-naIPevkaAo8/Tlu_2sRbYYI/AAAAAAAAAFo/UWAEPIp7PEM/s1600/tape%2Bmeasure.jpg">
            <a:extLst>
              <a:ext uri="{FF2B5EF4-FFF2-40B4-BE49-F238E27FC236}">
                <a16:creationId xmlns:a16="http://schemas.microsoft.com/office/drawing/2014/main" id="{A3BAA26C-93C8-473A-AC78-E23D50F5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1277939"/>
            <a:ext cx="29368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AutoShape 4" descr="data:image/jpeg;base64,/9j/4AAQSkZJRgABAQAAAQABAAD/2wBDAAkGBwgHBgkIBwgKCgkLDRYPDQwMDRsUFRAWIB0iIiAdHx8kKDQsJCYxJx8fLT0tMTU3Ojo6Iys/RD84QzQ5Ojf/2wBDAQoKCg0MDRoPDxo3JR8lNzc3Nzc3Nzc3Nzc3Nzc3Nzc3Nzc3Nzc3Nzc3Nzc3Nzc3Nzc3Nzc3Nzc3Nzc3Nzc3Nzf/wAARCACPAIkDASIAAhEBAxEB/8QAGwAAAQUBAQAAAAAAAAAAAAAABQABAwQGBwL/xAA8EAABAwIEBAMGBAQFBQAAAAABAAIDBBEFEiExBhNBUSJhcRQygZGhsSNCUtEHFTPwFmJyweEkQ1NUgv/EABgBAAMBAQAAAAAAAAAAAAAAAAACAwEE/8QAIREBAQACAwACAwEBAAAAAAAAAQACEQMSITFREzJBBCL/2gAMAwEAAhEDEQA/AO4pJJIiSSSSIkkmKGYjjENDMIXAukIvYdAsUPm0F8IomJQE4+61xHGB5uKG1eOzVUhjbLym21a1K5lQ4cm0VTicEL+W08x43Denqnhrw9wztyg9b3ssiZ2wsc+/S90VppmuIF+gukM9szxAWmBTqhRVA0jeT5FX1Ud0U1JJJJbZJJJJESSSSREkkkyInSTJ0RMVmeKsIqKp7KyiaXyNblcwHUjoQtOo5SQxxYASBpfZZkCamxycXZcexCsxKhqTFPRVGjOYbtt4RudVRZjsFXG2enk0PvX0IPmtD/EepkqISSIYZubBHE+OqaHuaZPxGkB22XvvfyQ3h3hGXEaSlhOCNhpZDznYlHVjO8HYZLG4y200so5cX1dGH+j32qx4sJZ4oGuvd1zrsBqtRhVeXh0l/eOmvRVOIOBIsEw51fhT6ioli0ka+x8HU6drIZhdQY442XuTa6mji1u2PIbLoNLPnaNdUYpasPsx5s/ueqyOHVHhBvoUYhlv11VMc7mzwtBdOqVFU8zwPPiGx7q4FYd0U1OmukktsnSTJIidJMkiJFI7Ji4NFyQAOqD8QY9TYVhVRVCWN8rBaOPN7zjoNunU+QKxYqPF3F9PgMZhiYJ60tuI7+FgOxcfsOvkNVgZouKOKXF9ZNIyF20JBDLf6Rp1G+qt8OUDaib+c4w8l00pLHSHTNr4nee9ugt2tbWVeH0ddEJmlxIbkaY35djt80Rc5quBWUb4XPmIme6wLWN+d7KIcOYxw6/2zCqiaD8x5D3MB66tGh+S6BilTBTVeGCtlfGaqrytY7X8rrC46E2+avVNM+dktKZJGZtRI0CwF9hr23Rq1Sz3C/8AENlZIML4lYxj5Pw21BADXX6PGwv32+6EYvhrsGx6ejYS6DSSI3ucp2v9QpuO+F4n076ymaBb3m3sDf8AcrMcHCrmgqHV08kzopBEx8hu4sAGW/oDb4KfIf8ANXhXdt6GQsYLnyRqmn1vdAqUx2sXEohSPY1xy2t5qZWytFA82DgbEbG6M00wmjDuo0IWep3gsGyvU0xifmGoOhCpi6oZG4ymTNcHNDmm4OydVpSSsknREwTPcGtLiQABcp0Ox+f2fDJXfqs35rF0QG/IXXVr6pzsriIxfK3uuccZ10jsToaB0b2CQuOdzSAToLA+hctNJiQYCGWv2CUdc6dmWSNr2b2eAR8lAdu7t6ax1FYZ8Po4IKSRzBla1rWOaTtoOiJ8pgiMbWBrLWytFrKjTV8BhBny2FtSL+iIMcHsa5puHC49Fcd3Hli4umBVz46fFcJp5hEXGd7omgAZWiNwFviR23RmCNwPMl1kIsbE29bXUE+G0tRXw1s0YfNB/TJ/KrhK2XUNxSihnvLJcyNYWgh2nyXO8KibTSV0TLBvtJy26AtB/ddAxmKmrKdzJiHlmoAdqCPRc2op4xitfTh3ia9r2i97jUfdpScn61uH9o7HKAQL2VqGW21yhTT4z6q4HCwte4UN3UlpKKpJaAikEmcX0CylFMGkEn6ovTVJB0CfFo5HtpKOp5Tgx/uHr2RQEEXBWbimDxvqidDVAWjkP+kqg/yjlj/YinTXSunknQ7HaV9Xhc0UYu+1wO9kRTFYmyB03H6qGSOUgggg9UoKkACMvAcABYnfzWz43fCxjGMhZz3i5fbUBYGSGtf/AEuQdfzM/wCVzp1buwz7G2P4ZUPbPDHe5c8aX6LSitPtgphTTFpuBMG+AWF1jsPwN1XFG6srqmnkjdma6mcGj0IIII8itXSRvgBDZw4EXJc2xJ21I30TceRqlzDk+RAu02VOpxKmp6gU8r3CQkDRhOp2vbb4qOSFwqefqTcaB4AJH9/2NFUxWprmwF1PTsfIDdrTKASfQafMqvYodWG8U1dBg1HNWZhG+znOcXE5tP8An/YbrkHDNfPUY9UV0hIZUe63yB0/v1Xri+qxjEsYkhxmOalbERamc+4d2cSND9hr5qPDxynscOhFgPVJnls0VePBHbb3Ps4dVfgJcNdkHon54W36IpTyeG3VQulp2OymxROklsBrqdkJ/N6q1Tkss651WjIkfgnDTvqiEUwNkCgcGjfX1V6CS5Ftk26aatHTVhYA2TVve+yte2Q/qWfjmItrspeee6fvTcRtImOySdWpWL4zgea6OUjwOYAD5jf7oBGyw2K6TXUcNZA6KduYHY9Qe6wWLmDC611LPILjUPAJFvPsVHM17Xwy2aomVJi0urtPXR5hd1gRshuaKYZ4pGPb3abpDlBwLnWsFB2V8fYpVYgHNsDptdV5MQbA1uUeIi9yhBqRJKYYs0hv7rRcq3UwH2e76eoDwPyubr9Uwz6xNFnOPTFW4dzngc2NwyPtrruP77LCQvIDLea1uNwS17DG9r4WMdo0m5J79ll4aSSN87XHMI7AOt3W7lyxN+WpwWW7DqjEJsRdZ3DQ6FpIvoR8NEcgkza3ukniAu4i3dTU9+SfIqnG51nBu41VikkLM3UWOi2WL0uU2voVeFmoLFPcAsOpVunqBmLXHQfdA6p5EVa64Fl6uVDTyBzgNLK1lHZPun8WsSSSXTc8xXK+InufiFRzBcmV17+q6oQsjxPw9JNK+rpG5g7V7BuD3HdT5BSrxIPtgYqSKRziGEO7tNvqrMOFh7gHyTOb+kyOt91K+WOmk5IDnz3sY2jxX9FbpIK6c3c+Kn7NIzn46hQybp0lLDDHSNAgYG+gT1dUSzV19F5rYK+kZmIjqG92HKfkf3WdrK+reS2Glc13eQ2A+CxmxN+zYrIRGSBcb32sgWGQmopaqd7bBz/D6BXMOgqa8SuxGTWOQgsYLNsPuiGG04dh05AtdzrD4o3M+1SjjJboN3K2xhaSRpZS0EAyMJ3upIg18szDuEpbOxzhldbQ7q1CPxBc+Fyhpg0tyPFwRorEA/7TumoK2W907uTK62wNhdEAxsjQ9mjuvmhhJALiNzf6q3FNkvqtkaaGpfFIL336q9/MHd/qh0jmysudCOqg/wDo/NbJq6ukkkuu5JKhjVS6kw+WVnvjRp7Eq+qeK0nttBLANHOHh9eix+LTW/bnXNHMe4N1cTmPUqSOSz9U9RQzU05ZNGWu7FeCGsGZ1gB3XOl1jEJZw6AA7jZAcSmph4SM0rxZoCgxLEKt1TFT0lmRuuXOy62HrtqoWwBhe8lzn21JNzdJWxA+alhoAp5Mp9+R1z8T+yu4faOjA3B3+N1WoIHeytNt8xPrdXmRkQBp7AfFYDC6vMX4Yj7G6id+FXXB/qM0HopZQRyzbY2+ahnB8DwPEw3+HVGo3umidYBwBsrLXZnNI3VZoOYtHunUL3Cb3b1adPRbY00hzRSNb+k29QvV80TT1svDCchPmV5gJdSRn0BQSZU2YgG5UPNd5KR2h1XnRPqS6+mTpl03JJLol0T9ERQ1FNDUxmOeNsjD0cEP/wAPYZe5pyfV7tPqiqSxBtFPiFN4dwprs/sgc7u5zj/ulNw9hU3vUjWnvGS37IqkjqfVvbL7szNwdRE/9NJJE39JGYfVU6jg6UA8iojd5OBb+62SVlnUtOTL7ufy8KYkLkRsd5B4VaThbEnaGldqb6OGn1XSUkv4yY5si59DwliDrXY1lha7nftdEafgsjxTVTQf8jSfutgkt/HjY8ubZWXg6ItPLqnh3+ZmiD1PDNdQxOAYJYwbgx6/TddCSIR0IOXK5NPGWOsRa24US6Pi+A0uIAvtypv/ACNG/qOqBf4QqP8A2Ifkf2SuDN+W/9k=">
            <a:extLst>
              <a:ext uri="{FF2B5EF4-FFF2-40B4-BE49-F238E27FC236}">
                <a16:creationId xmlns:a16="http://schemas.microsoft.com/office/drawing/2014/main" id="{1E2369BF-97A7-4129-A933-5DE79F11A1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609600"/>
            <a:ext cx="1219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86541DCF-C182-4A7C-8702-A1531A09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1087439"/>
            <a:ext cx="249555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2B34C69B-6ED5-4EDA-9439-D139C761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883025"/>
            <a:ext cx="38100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1" name="TextBox 4">
            <a:extLst>
              <a:ext uri="{FF2B5EF4-FFF2-40B4-BE49-F238E27FC236}">
                <a16:creationId xmlns:a16="http://schemas.microsoft.com/office/drawing/2014/main" id="{6955B405-8991-4BFD-B047-DCE614CF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1" y="4905375"/>
            <a:ext cx="3236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Standardized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BAC7CC5F-46BF-4ED7-9A87-ED6DE8C98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STRENGTH AND  STRENGTH ASSESSMENT</a:t>
            </a:r>
          </a:p>
        </p:txBody>
      </p:sp>
      <p:sp>
        <p:nvSpPr>
          <p:cNvPr id="104451" name="AutoShape 4" descr="data:image/jpeg;base64,/9j/4AAQSkZJRgABAQAAAQABAAD/2wBDAAkGBwgHBgkIBwgKCgkLDRYPDQwMDRsUFRAWIB0iIiAdHx8kKDQsJCYxJx8fLT0tMTU3Ojo6Iys/RD84QzQ5Ojf/2wBDAQoKCg0MDRoPDxo3JR8lNzc3Nzc3Nzc3Nzc3Nzc3Nzc3Nzc3Nzc3Nzc3Nzc3Nzc3Nzc3Nzc3Nzc3Nzc3Nzc3Nzf/wAARCACPAIkDASIAAhEBAxEB/8QAGwAAAQUBAQAAAAAAAAAAAAAABQABAwQGBwL/xAA8EAABAwIEBAMGBAQFBQAAAAABAAIDBBEFEiExBhNBUSJhcRQygZGhsSNCUtEHFTPwFmJyweEkQ1NUgv/EABgBAAMBAQAAAAAAAAAAAAAAAAACAwEE/8QAIREBAQACAwACAwEBAAAAAAAAAQACEQMSITFREzJBBCL/2gAMAwEAAhEDEQA/AO4pJJIiSSSSIkkmKGYjjENDMIXAukIvYdAsUPm0F8IomJQE4+61xHGB5uKG1eOzVUhjbLym21a1K5lQ4cm0VTicEL+W08x43Denqnhrw9wztyg9b3ssiZ2wsc+/S90VppmuIF+gukM9szxAWmBTqhRVA0jeT5FX1Ud0U1JJJJbZJJJJESSSSREkkkyInSTJ0RMVmeKsIqKp7KyiaXyNblcwHUjoQtOo5SQxxYASBpfZZkCamxycXZcexCsxKhqTFPRVGjOYbtt4RudVRZjsFXG2enk0PvX0IPmtD/EepkqISSIYZubBHE+OqaHuaZPxGkB22XvvfyQ3h3hGXEaSlhOCNhpZDznYlHVjO8HYZLG4y200so5cX1dGH+j32qx4sJZ4oGuvd1zrsBqtRhVeXh0l/eOmvRVOIOBIsEw51fhT6ioli0ka+x8HU6drIZhdQY442XuTa6mji1u2PIbLoNLPnaNdUYpasPsx5s/ueqyOHVHhBvoUYhlv11VMc7mzwtBdOqVFU8zwPPiGx7q4FYd0U1OmukktsnSTJIidJMkiJFI7Ji4NFyQAOqD8QY9TYVhVRVCWN8rBaOPN7zjoNunU+QKxYqPF3F9PgMZhiYJ60tuI7+FgOxcfsOvkNVgZouKOKXF9ZNIyF20JBDLf6Rp1G+qt8OUDaib+c4w8l00pLHSHTNr4nee9ugt2tbWVeH0ddEJmlxIbkaY35djt80Rc5quBWUb4XPmIme6wLWN+d7KIcOYxw6/2zCqiaD8x5D3MB66tGh+S6BilTBTVeGCtlfGaqrytY7X8rrC46E2+avVNM+dktKZJGZtRI0CwF9hr23Rq1Sz3C/8AENlZIML4lYxj5Pw21BADXX6PGwv32+6EYvhrsGx6ejYS6DSSI3ucp2v9QpuO+F4n076ymaBb3m3sDf8AcrMcHCrmgqHV08kzopBEx8hu4sAGW/oDb4KfIf8ANXhXdt6GQsYLnyRqmn1vdAqUx2sXEohSPY1xy2t5qZWytFA82DgbEbG6M00wmjDuo0IWep3gsGyvU0xifmGoOhCpi6oZG4ymTNcHNDmm4OydVpSSsknREwTPcGtLiQABcp0Ox+f2fDJXfqs35rF0QG/IXXVr6pzsriIxfK3uuccZ10jsToaB0b2CQuOdzSAToLA+hctNJiQYCGWv2CUdc6dmWSNr2b2eAR8lAdu7t6ax1FYZ8Po4IKSRzBla1rWOaTtoOiJ8pgiMbWBrLWytFrKjTV8BhBny2FtSL+iIMcHsa5puHC49Fcd3Hli4umBVz46fFcJp5hEXGd7omgAZWiNwFviR23RmCNwPMl1kIsbE29bXUE+G0tRXw1s0YfNB/TJ/KrhK2XUNxSihnvLJcyNYWgh2nyXO8KibTSV0TLBvtJy26AtB/ddAxmKmrKdzJiHlmoAdqCPRc2op4xitfTh3ia9r2i97jUfdpScn61uH9o7HKAQL2VqGW21yhTT4z6q4HCwte4UN3UlpKKpJaAikEmcX0CylFMGkEn6ovTVJB0CfFo5HtpKOp5Tgx/uHr2RQEEXBWbimDxvqidDVAWjkP+kqg/yjlj/YinTXSunknQ7HaV9Xhc0UYu+1wO9kRTFYmyB03H6qGSOUgggg9UoKkACMvAcABYnfzWz43fCxjGMhZz3i5fbUBYGSGtf/AEuQdfzM/wCVzp1buwz7G2P4ZUPbPDHe5c8aX6LSitPtgphTTFpuBMG+AWF1jsPwN1XFG6srqmnkjdma6mcGj0IIII8itXSRvgBDZw4EXJc2xJ21I30TceRqlzDk+RAu02VOpxKmp6gU8r3CQkDRhOp2vbb4qOSFwqefqTcaB4AJH9/2NFUxWprmwF1PTsfIDdrTKASfQafMqvYodWG8U1dBg1HNWZhG+znOcXE5tP8An/YbrkHDNfPUY9UV0hIZUe63yB0/v1Xri+qxjEsYkhxmOalbERamc+4d2cSND9hr5qPDxynscOhFgPVJnls0VePBHbb3Ps4dVfgJcNdkHon54W36IpTyeG3VQulp2OymxROklsBrqdkJ/N6q1Tkss651WjIkfgnDTvqiEUwNkCgcGjfX1V6CS5Ftk26aatHTVhYA2TVve+yte2Q/qWfjmItrspeee6fvTcRtImOySdWpWL4zgea6OUjwOYAD5jf7oBGyw2K6TXUcNZA6KduYHY9Qe6wWLmDC611LPILjUPAJFvPsVHM17Xwy2aomVJi0urtPXR5hd1gRshuaKYZ4pGPb3abpDlBwLnWsFB2V8fYpVYgHNsDptdV5MQbA1uUeIi9yhBqRJKYYs0hv7rRcq3UwH2e76eoDwPyubr9Uwz6xNFnOPTFW4dzngc2NwyPtrruP77LCQvIDLea1uNwS17DG9r4WMdo0m5J79ll4aSSN87XHMI7AOt3W7lyxN+WpwWW7DqjEJsRdZ3DQ6FpIvoR8NEcgkza3ukniAu4i3dTU9+SfIqnG51nBu41VikkLM3UWOi2WL0uU2voVeFmoLFPcAsOpVunqBmLXHQfdA6p5EVa64Fl6uVDTyBzgNLK1lHZPun8WsSSSXTc8xXK+InufiFRzBcmV17+q6oQsjxPw9JNK+rpG5g7V7BuD3HdT5BSrxIPtgYqSKRziGEO7tNvqrMOFh7gHyTOb+kyOt91K+WOmk5IDnz3sY2jxX9FbpIK6c3c+Kn7NIzn46hQybp0lLDDHSNAgYG+gT1dUSzV19F5rYK+kZmIjqG92HKfkf3WdrK+reS2Glc13eQ2A+CxmxN+zYrIRGSBcb32sgWGQmopaqd7bBz/D6BXMOgqa8SuxGTWOQgsYLNsPuiGG04dh05AtdzrD4o3M+1SjjJboN3K2xhaSRpZS0EAyMJ3upIg18szDuEpbOxzhldbQ7q1CPxBc+Fyhpg0tyPFwRorEA/7TumoK2W907uTK62wNhdEAxsjQ9mjuvmhhJALiNzf6q3FNkvqtkaaGpfFIL336q9/MHd/qh0jmysudCOqg/wDo/NbJq6ukkkuu5JKhjVS6kw+WVnvjRp7Eq+qeK0nttBLANHOHh9eix+LTW/bnXNHMe4N1cTmPUqSOSz9U9RQzU05ZNGWu7FeCGsGZ1gB3XOl1jEJZw6AA7jZAcSmph4SM0rxZoCgxLEKt1TFT0lmRuuXOy62HrtqoWwBhe8lzn21JNzdJWxA+alhoAp5Mp9+R1z8T+yu4faOjA3B3+N1WoIHeytNt8xPrdXmRkQBp7AfFYDC6vMX4Yj7G6id+FXXB/qM0HopZQRyzbY2+ahnB8DwPEw3+HVGo3umidYBwBsrLXZnNI3VZoOYtHunUL3Cb3b1adPRbY00hzRSNb+k29QvV80TT1svDCchPmV5gJdSRn0BQSZU2YgG5UPNd5KR2h1XnRPqS6+mTpl03JJLol0T9ERQ1FNDUxmOeNsjD0cEP/wAPYZe5pyfV7tPqiqSxBtFPiFN4dwprs/sgc7u5zj/ulNw9hU3vUjWnvGS37IqkjqfVvbL7szNwdRE/9NJJE39JGYfVU6jg6UA8iojd5OBb+62SVlnUtOTL7ufy8KYkLkRsd5B4VaThbEnaGldqb6OGn1XSUkv4yY5si59DwliDrXY1lha7nftdEafgsjxTVTQf8jSfutgkt/HjY8ubZWXg6ItPLqnh3+ZmiD1PDNdQxOAYJYwbgx6/TddCSIR0IOXK5NPGWOsRa24US6Pi+A0uIAvtypv/ACNG/qOqBf4QqP8A2Ifkf2SuDN+W/9k=">
            <a:extLst>
              <a:ext uri="{FF2B5EF4-FFF2-40B4-BE49-F238E27FC236}">
                <a16:creationId xmlns:a16="http://schemas.microsoft.com/office/drawing/2014/main" id="{7CE000D8-6EE4-4887-8B51-336752FA0A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609600"/>
            <a:ext cx="1219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4452" name="Picture 1">
            <a:extLst>
              <a:ext uri="{FF2B5EF4-FFF2-40B4-BE49-F238E27FC236}">
                <a16:creationId xmlns:a16="http://schemas.microsoft.com/office/drawing/2014/main" id="{4F30222F-CB95-4547-82BC-A2BD46334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98664"/>
            <a:ext cx="5905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>
            <a:extLst>
              <a:ext uri="{FF2B5EF4-FFF2-40B4-BE49-F238E27FC236}">
                <a16:creationId xmlns:a16="http://schemas.microsoft.com/office/drawing/2014/main" id="{E6B8A3C1-ACE7-481D-9B42-3F758E52D9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IMPROVED STRENGTH:  UTILITY</a:t>
            </a:r>
          </a:p>
        </p:txBody>
      </p: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573141E2-95FB-4864-A07F-D1D1B39B157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Improved functional capacity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Reduced disability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Increased bone mass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Improved gait speed and gait quality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Improved quality of life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“script” calls for strengthening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2FB0243B-97FC-43E5-A53A-605A8C0D9E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STRENGTH:  METHODS OF ASSESSMENTS</a:t>
            </a:r>
          </a:p>
        </p:txBody>
      </p:sp>
      <p:sp>
        <p:nvSpPr>
          <p:cNvPr id="106499" name="Content Placeholder 2">
            <a:extLst>
              <a:ext uri="{FF2B5EF4-FFF2-40B4-BE49-F238E27FC236}">
                <a16:creationId xmlns:a16="http://schemas.microsoft.com/office/drawing/2014/main" id="{2D654E08-02BE-47C7-939C-682287596D2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600200"/>
            <a:ext cx="7816850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0-5 scale  (MMT)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 rep maximum or 1-RM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maximum amount of weight that you can lift move with good form</a:t>
            </a:r>
          </a:p>
        </p:txBody>
      </p:sp>
      <p:pic>
        <p:nvPicPr>
          <p:cNvPr id="106500" name="Picture 4">
            <a:extLst>
              <a:ext uri="{FF2B5EF4-FFF2-40B4-BE49-F238E27FC236}">
                <a16:creationId xmlns:a16="http://schemas.microsoft.com/office/drawing/2014/main" id="{E53AD0F1-DA39-4B8B-B644-05AFC74C9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4183064"/>
            <a:ext cx="19177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>
            <a:extLst>
              <a:ext uri="{FF2B5EF4-FFF2-40B4-BE49-F238E27FC236}">
                <a16:creationId xmlns:a16="http://schemas.microsoft.com/office/drawing/2014/main" id="{89480A02-8C98-4C8F-9F72-82177CA4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9" y="4076701"/>
            <a:ext cx="25098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>
            <a:extLst>
              <a:ext uri="{FF2B5EF4-FFF2-40B4-BE49-F238E27FC236}">
                <a16:creationId xmlns:a16="http://schemas.microsoft.com/office/drawing/2014/main" id="{F06FCDF4-4853-4D55-BAFF-76056E556F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STRENGTH:  METHODS OF ASSESSMENTS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00151E2D-F0B9-4620-8230-12E052279A4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600200"/>
            <a:ext cx="7816850" cy="288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Hand held dynamometer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Isokinetic machines</a:t>
            </a:r>
          </a:p>
        </p:txBody>
      </p:sp>
      <p:pic>
        <p:nvPicPr>
          <p:cNvPr id="107524" name="Picture 1">
            <a:extLst>
              <a:ext uri="{FF2B5EF4-FFF2-40B4-BE49-F238E27FC236}">
                <a16:creationId xmlns:a16="http://schemas.microsoft.com/office/drawing/2014/main" id="{E8DFE2B0-9C63-47BA-8ECF-C22313508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1633538"/>
            <a:ext cx="2058987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2">
            <a:extLst>
              <a:ext uri="{FF2B5EF4-FFF2-40B4-BE49-F238E27FC236}">
                <a16:creationId xmlns:a16="http://schemas.microsoft.com/office/drawing/2014/main" id="{73B8A6AF-C644-4E51-9F3B-6355D982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1" y="4346575"/>
            <a:ext cx="42703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Picture 3">
            <a:extLst>
              <a:ext uri="{FF2B5EF4-FFF2-40B4-BE49-F238E27FC236}">
                <a16:creationId xmlns:a16="http://schemas.microsoft.com/office/drawing/2014/main" id="{8E90CB6A-BC83-493F-BC19-DB692124A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656014"/>
            <a:ext cx="33099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>
            <a:extLst>
              <a:ext uri="{FF2B5EF4-FFF2-40B4-BE49-F238E27FC236}">
                <a16:creationId xmlns:a16="http://schemas.microsoft.com/office/drawing/2014/main" id="{A4C6E074-2303-4B52-B7B5-92D90F5EE7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ASSESSMENT:  STRENGTH</a:t>
            </a:r>
          </a:p>
        </p:txBody>
      </p:sp>
      <p:sp>
        <p:nvSpPr>
          <p:cNvPr id="108547" name="Content Placeholder 2">
            <a:extLst>
              <a:ext uri="{FF2B5EF4-FFF2-40B4-BE49-F238E27FC236}">
                <a16:creationId xmlns:a16="http://schemas.microsoft.com/office/drawing/2014/main" id="{E9EA7C30-FB93-4D04-97D8-114C00F9203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235076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1-repetition max  or 1RM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maximum weight a person can lift 1 time through a full ROM with good form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Select a weight and ask patient to complete a full ROM with that weight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1 rep, ask RPE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Use RPE to assess subject effort</a:t>
            </a:r>
          </a:p>
          <a:p>
            <a:pPr lvl="1"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eaLnBrk="1" hangingPunct="1"/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Shaw et al.  J Cardiopul. Rehab.  1995; 15:283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id="{EDB9C76D-5023-40DF-B841-8BB6C8EC87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ASSESSMENT:  STRENGTH</a:t>
            </a:r>
          </a:p>
        </p:txBody>
      </p:sp>
      <p:sp>
        <p:nvSpPr>
          <p:cNvPr id="109571" name="Content Placeholder 2">
            <a:extLst>
              <a:ext uri="{FF2B5EF4-FFF2-40B4-BE49-F238E27FC236}">
                <a16:creationId xmlns:a16="http://schemas.microsoft.com/office/drawing/2014/main" id="{EA913AD7-F993-430C-BA40-538D92F1C03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1" y="1139825"/>
            <a:ext cx="8175625" cy="498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1-repetition max  or 1RM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Increase weight for next trial by 4-6 lbs.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30 sec. between trials &amp; alternate UE with LE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When patient can not move a weight through a complete ROM, test is over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Previous weight = the 1 RM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Problems/challenges?</a:t>
            </a:r>
          </a:p>
          <a:p>
            <a:pPr lvl="1" eaLnBrk="1" hangingPunct="1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Shaw et al.  J Cardiopul. Rehab.  1995; 15:283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D2DA3D0B-014B-42D4-B3E6-5FE58B585F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ASSESSMENT:  STRENGTH</a:t>
            </a:r>
          </a:p>
        </p:txBody>
      </p:sp>
      <p:sp>
        <p:nvSpPr>
          <p:cNvPr id="110595" name="Content Placeholder 2">
            <a:extLst>
              <a:ext uri="{FF2B5EF4-FFF2-40B4-BE49-F238E27FC236}">
                <a16:creationId xmlns:a16="http://schemas.microsoft.com/office/drawing/2014/main" id="{AB5B7F96-3E6A-43AA-B25E-B1D6684C858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1" y="1139825"/>
            <a:ext cx="8175625" cy="4986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Predicting 1-repetition max  or 1RM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 RM = weight that can be moved 10 times  resulting in fatigue/0.75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There is a near linear relationship between the number of reps to fatigue and the percentage of maximum load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Select a weight, do an exercise to fatigue, count the reps, use the number of reps to define 1-RM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A547291C-A455-4BEB-B6C5-0351C51B8D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DEFINITIONS:  POWER</a:t>
            </a:r>
          </a:p>
        </p:txBody>
      </p:sp>
      <p:sp>
        <p:nvSpPr>
          <p:cNvPr id="111619" name="Content Placeholder 2">
            <a:extLst>
              <a:ext uri="{FF2B5EF4-FFF2-40B4-BE49-F238E27FC236}">
                <a16:creationId xmlns:a16="http://schemas.microsoft.com/office/drawing/2014/main" id="{5E7AC3B0-6476-4FD4-A0A9-AE8E7E4651C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1287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Amount of work produced per unit time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Power = force X velocity</a:t>
            </a:r>
          </a:p>
          <a:p>
            <a:pPr marL="3429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Reflects a combination of strength and endurance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FCF50875-E85C-4B2B-BB0F-C1B8D13CD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DEFINITIONS:  POWER</a:t>
            </a:r>
          </a:p>
        </p:txBody>
      </p:sp>
      <p:sp>
        <p:nvSpPr>
          <p:cNvPr id="112643" name="Content Placeholder 2">
            <a:extLst>
              <a:ext uri="{FF2B5EF4-FFF2-40B4-BE49-F238E27FC236}">
                <a16:creationId xmlns:a16="http://schemas.microsoft.com/office/drawing/2014/main" id="{B21859EC-F182-4671-981A-E9FA10BCA10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Power:  Work accomplished per unit time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Peak Cycling Test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Stair Climb Test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30 sec. repeated sit to stand</a:t>
            </a:r>
          </a:p>
        </p:txBody>
      </p:sp>
      <p:pic>
        <p:nvPicPr>
          <p:cNvPr id="112644" name="Picture 2" descr="http://www.muscle-fitness-tips.net/image-files/guy-running-stairs.jpg">
            <a:extLst>
              <a:ext uri="{FF2B5EF4-FFF2-40B4-BE49-F238E27FC236}">
                <a16:creationId xmlns:a16="http://schemas.microsoft.com/office/drawing/2014/main" id="{11D9A6AA-4931-4062-B02C-4CE5E772C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276601"/>
            <a:ext cx="2286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93AA6F2-6400-42EF-A94F-FB7AB06F2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9"/>
            <a:ext cx="8229600" cy="76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PHYSIOLOGY MONITORING DURING TESTING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3792348-66C0-44AA-B5B2-4C6DA41FBE8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0" y="1600201"/>
            <a:ext cx="8229600" cy="497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O2 saturation status:  Pulse oximeter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and after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Pain levels/Change in Pain Levels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Before, during and after</a:t>
            </a:r>
          </a:p>
          <a:p>
            <a:pPr eaLnBrk="1" hangingPunct="1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Presence of Anginal Pain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stage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BCAB8BAB-F04F-4514-9748-F8D430E4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5667375"/>
            <a:ext cx="514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Arial" panose="020B0604020202020204" pitchFamily="34" charset="0"/>
              </a:rPr>
              <a:t>ACSM  GUIDELINES, 8</a:t>
            </a:r>
            <a:r>
              <a:rPr lang="en-US" altLang="en-US" sz="2400" baseline="30000">
                <a:cs typeface="Arial" panose="020B0604020202020204" pitchFamily="34" charset="0"/>
              </a:rPr>
              <a:t>th</a:t>
            </a:r>
            <a:r>
              <a:rPr lang="en-US" altLang="en-US" sz="2400">
                <a:cs typeface="Arial" panose="020B0604020202020204" pitchFamily="34" charset="0"/>
              </a:rPr>
              <a:t> edition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60EBB9E9-7CCD-4320-960B-FB9E8A8D3A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POWER TESTS</a:t>
            </a:r>
          </a:p>
        </p:txBody>
      </p:sp>
      <p:sp>
        <p:nvSpPr>
          <p:cNvPr id="113667" name="Content Placeholder 4">
            <a:extLst>
              <a:ext uri="{FF2B5EF4-FFF2-40B4-BE49-F238E27FC236}">
                <a16:creationId xmlns:a16="http://schemas.microsoft.com/office/drawing/2014/main" id="{FD7F4826-2D90-459E-9529-3B9BFFFB7D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Will have a force component and a time component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Strong man competition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Gait speed (BW X distance/time)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TUG, TUDS, 5X/30 sec. repeated sit to stand,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   inclined board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3668" name="Picture 5" descr="strongman-mariusz-pudzianowski">
            <a:extLst>
              <a:ext uri="{FF2B5EF4-FFF2-40B4-BE49-F238E27FC236}">
                <a16:creationId xmlns:a16="http://schemas.microsoft.com/office/drawing/2014/main" id="{10BDED6E-0B9C-4B26-8E4E-E76A2C77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67200"/>
            <a:ext cx="154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id="{72B2D944-A7C7-427A-8F05-E01860F46C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81200" y="274638"/>
            <a:ext cx="8229600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ASSESSMENT:  POWER </a:t>
            </a:r>
            <a:endParaRPr lang="en-US" altLang="en-US" sz="3200"/>
          </a:p>
        </p:txBody>
      </p:sp>
      <p:sp>
        <p:nvSpPr>
          <p:cNvPr id="114691" name="Content Placeholder 2">
            <a:extLst>
              <a:ext uri="{FF2B5EF4-FFF2-40B4-BE49-F238E27FC236}">
                <a16:creationId xmlns:a16="http://schemas.microsoft.com/office/drawing/2014/main" id="{083FB236-D640-449C-86F5-5475D0CFCB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81201" y="1123951"/>
            <a:ext cx="8308975" cy="545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Stair Climbing Power Test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Determine the time required to climb 10 stairs as quickly and safely as possible.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↑ time suggests ↓ power output</a:t>
            </a:r>
          </a:p>
          <a:p>
            <a:pPr lvl="2">
              <a:lnSpc>
                <a:spcPct val="120000"/>
              </a:lnSpc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Reflects reduced muscle function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Power =  (vertical height (m)/time) X (Body Weight) X (9.81 N).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Power = (1.75 m/time) X (BW) X (9.81)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Bean JF et al.  Arch. Phys. Med. Rehab.  2007;88:604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B20895F5-114B-4DFD-BA71-84169FC56A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65338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ASSESSMENT:  POWER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4C8376DE-C2E9-4CF2-A790-A95EFABC071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897063" y="1189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Physical Function ICU test</a:t>
            </a: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Marching on spot (MOS)</a:t>
            </a:r>
          </a:p>
          <a:p>
            <a:pPr lvl="2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Duration, repetitions, cadence (reps/duration)</a:t>
            </a:r>
          </a:p>
          <a:p>
            <a:pPr lvl="2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Bilateral Shoulder Flexion</a:t>
            </a:r>
          </a:p>
          <a:p>
            <a:pPr lvl="2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From a standing position raise your hands up and down over your head for as long as you can.</a:t>
            </a:r>
          </a:p>
          <a:p>
            <a:pPr lvl="2"/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Duration, repetitions, cadence (reps/duration)</a:t>
            </a:r>
          </a:p>
          <a:p>
            <a:pPr lvl="2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TextBox 2">
            <a:extLst>
              <a:ext uri="{FF2B5EF4-FFF2-40B4-BE49-F238E27FC236}">
                <a16:creationId xmlns:a16="http://schemas.microsoft.com/office/drawing/2014/main" id="{E90FA17B-BCBD-4618-9912-91E1D39D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4" y="5799138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Skinner, E. et al.  Critical Care and Resuscitation.  2009;11:110-115.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">
            <a:extLst>
              <a:ext uri="{FF2B5EF4-FFF2-40B4-BE49-F238E27FC236}">
                <a16:creationId xmlns:a16="http://schemas.microsoft.com/office/drawing/2014/main" id="{E263C430-6571-4968-ACCD-3CD695D1B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368426"/>
            <a:ext cx="856773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TextBox 3">
            <a:extLst>
              <a:ext uri="{FF2B5EF4-FFF2-40B4-BE49-F238E27FC236}">
                <a16:creationId xmlns:a16="http://schemas.microsoft.com/office/drawing/2014/main" id="{FD776BFA-DA72-46AA-AC96-DD4588EBB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539" y="6067426"/>
            <a:ext cx="7043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Skinner  E et al.  Crit Care Resusc.  2009; 11:110</a:t>
            </a:r>
            <a:r>
              <a:rPr lang="en-US" altLang="en-US" sz="24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D581676-A9D1-4210-9DE3-5F6698B0F2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>
                <a:cs typeface="Arial" panose="020B0604020202020204" pitchFamily="34" charset="0"/>
              </a:rPr>
              <a:t>MONITORING </a:t>
            </a:r>
            <a:r>
              <a:rPr lang="en-US" altLang="en-US" sz="3200"/>
              <a:t>HEART RATE</a:t>
            </a:r>
          </a:p>
        </p:txBody>
      </p:sp>
      <p:pic>
        <p:nvPicPr>
          <p:cNvPr id="37891" name="Picture 2" descr="http://www.110pounds.com/wp-content/uploads/2011/04/heart-rate-monitor-watch-with-chest-belt-450x344.jpg">
            <a:extLst>
              <a:ext uri="{FF2B5EF4-FFF2-40B4-BE49-F238E27FC236}">
                <a16:creationId xmlns:a16="http://schemas.microsoft.com/office/drawing/2014/main" id="{4595DBF1-EBE4-4C1A-858A-7D9A3787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1581151"/>
            <a:ext cx="32289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t0.gstatic.com/images?q=tbn:ANd9GcTQnUVYqmy74NCPp9vRdnjz_RGvzyxE0HbFrwFHSaBEESJEn-rb">
            <a:extLst>
              <a:ext uri="{FF2B5EF4-FFF2-40B4-BE49-F238E27FC236}">
                <a16:creationId xmlns:a16="http://schemas.microsoft.com/office/drawing/2014/main" id="{922856C7-5887-4DA3-89E6-18A344CF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400300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EB6EBD6-939D-4018-B633-1755F32389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200">
                <a:cs typeface="Arial" panose="020B0604020202020204" pitchFamily="34" charset="0"/>
              </a:rPr>
              <a:t>MONITORING  BLOOD PRESSURE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7459FBA-483E-4856-A95B-7D3E2411282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Pickering TG et al.  Recommendations for blood pressure measurement … Circulation. 2005 111:697.  </a:t>
            </a:r>
          </a:p>
          <a:p>
            <a:pPr eaLnBrk="1" hangingPunct="1"/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www.dableducational.org.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European Society of Hypertension</a:t>
            </a:r>
          </a:p>
        </p:txBody>
      </p:sp>
      <p:pic>
        <p:nvPicPr>
          <p:cNvPr id="38916" name="Picture 5" descr="ANd9GcRrJhsyIcVRhSBMom9F8gqy_Eo5fXeQ3WSQsXN3B20Bw4HydxxP">
            <a:extLst>
              <a:ext uri="{FF2B5EF4-FFF2-40B4-BE49-F238E27FC236}">
                <a16:creationId xmlns:a16="http://schemas.microsoft.com/office/drawing/2014/main" id="{716E0DAD-4F38-43CC-8BAD-1102A327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62326"/>
            <a:ext cx="1409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CCC713C-0243-4F80-9327-0921441AC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cs typeface="Arial" panose="020B0604020202020204" pitchFamily="34" charset="0"/>
              </a:rPr>
              <a:t>MONITORING BLOOD PRESSURE</a:t>
            </a:r>
          </a:p>
        </p:txBody>
      </p:sp>
      <p:graphicFrame>
        <p:nvGraphicFramePr>
          <p:cNvPr id="40963" name="Object 4">
            <a:extLst>
              <a:ext uri="{FF2B5EF4-FFF2-40B4-BE49-F238E27FC236}">
                <a16:creationId xmlns:a16="http://schemas.microsoft.com/office/drawing/2014/main" id="{E94A00DB-B526-4E42-8484-5D50B23E82E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90901" y="4370388"/>
          <a:ext cx="5548313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7517460" imgH="3009524" progId="Photoshop.Image.6">
                  <p:embed/>
                </p:oleObj>
              </mc:Choice>
              <mc:Fallback>
                <p:oleObj name="Image" r:id="rId4" imgW="7517460" imgH="3009524" progId="Photoshop.Image.6">
                  <p:embed/>
                  <p:pic>
                    <p:nvPicPr>
                      <p:cNvPr id="40963" name="Object 4">
                        <a:extLst>
                          <a:ext uri="{FF2B5EF4-FFF2-40B4-BE49-F238E27FC236}">
                            <a16:creationId xmlns:a16="http://schemas.microsoft.com/office/drawing/2014/main" id="{E94A00DB-B526-4E42-8484-5D50B23E82E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1" y="4370388"/>
                        <a:ext cx="5548313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3">
            <a:extLst>
              <a:ext uri="{FF2B5EF4-FFF2-40B4-BE49-F238E27FC236}">
                <a16:creationId xmlns:a16="http://schemas.microsoft.com/office/drawing/2014/main" id="{13D76B48-46AF-4B21-9447-EA4DB5956A7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1771650" y="1371600"/>
            <a:ext cx="8199438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The “ideal” cuff should have a bladder length that is 80% and a width that is at least 40% of arm circumference (a length-to-width ratio of 2:1).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3E6C82B-AFDB-4340-B220-720C0F61A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cs typeface="Arial" panose="020B0604020202020204" pitchFamily="34" charset="0"/>
              </a:rPr>
              <a:t>MONITORING EXERCISE INTENSITY</a:t>
            </a:r>
          </a:p>
        </p:txBody>
      </p:sp>
      <p:pic>
        <p:nvPicPr>
          <p:cNvPr id="43011" name="Picture 4" descr="borg_table_fancy">
            <a:extLst>
              <a:ext uri="{FF2B5EF4-FFF2-40B4-BE49-F238E27FC236}">
                <a16:creationId xmlns:a16="http://schemas.microsoft.com/office/drawing/2014/main" id="{36E877FB-5BCD-41AF-A53B-38F6270C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1579563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heart_rate_training_rpe">
            <a:extLst>
              <a:ext uri="{FF2B5EF4-FFF2-40B4-BE49-F238E27FC236}">
                <a16:creationId xmlns:a16="http://schemas.microsoft.com/office/drawing/2014/main" id="{269F9FE2-E681-49E2-861C-3309842C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609725"/>
            <a:ext cx="30797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9">
            <a:extLst>
              <a:ext uri="{FF2B5EF4-FFF2-40B4-BE49-F238E27FC236}">
                <a16:creationId xmlns:a16="http://schemas.microsoft.com/office/drawing/2014/main" id="{4183C190-59BD-47DF-9261-D355BB5C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6283326"/>
            <a:ext cx="565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2000"/>
              <a:t>Borg, GA.  Med Sci Sports Exer. 1982;14:377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96</TotalTime>
  <Words>1837</Words>
  <Application>Microsoft Office PowerPoint</Application>
  <PresentationFormat>Widescreen</PresentationFormat>
  <Paragraphs>313</Paragraphs>
  <Slides>53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AdvP6EC0</vt:lpstr>
      <vt:lpstr>Arial</vt:lpstr>
      <vt:lpstr>Calibri</vt:lpstr>
      <vt:lpstr>Calibri Light</vt:lpstr>
      <vt:lpstr>Times New Roman</vt:lpstr>
      <vt:lpstr>TimesTen-Roman</vt:lpstr>
      <vt:lpstr>Health Fitness 16x9</vt:lpstr>
      <vt:lpstr>Image</vt:lpstr>
      <vt:lpstr>EXERCISE  TESTING (FUNCTIONAL STATUS) (OUTCOME MEASURES)</vt:lpstr>
      <vt:lpstr>OVER VIEW</vt:lpstr>
      <vt:lpstr>PHYSIOLOGY MONITORING DURING TESTING</vt:lpstr>
      <vt:lpstr>PHYSIOLOGY MONITORING DURING TESTING</vt:lpstr>
      <vt:lpstr>PHYSIOLOGY MONITORING DURING TESTING</vt:lpstr>
      <vt:lpstr>MONITORING HEART RATE</vt:lpstr>
      <vt:lpstr>MONITORING  BLOOD PRESSURE</vt:lpstr>
      <vt:lpstr> MONITORING BLOOD PRESSURE</vt:lpstr>
      <vt:lpstr> MONITORING EXERCISE INTENSITY</vt:lpstr>
      <vt:lpstr>MONITORING DYSPNEA</vt:lpstr>
      <vt:lpstr>MONITORING  O2 STATUS</vt:lpstr>
      <vt:lpstr>MONITORING  PAIN</vt:lpstr>
      <vt:lpstr>PowerPoint Presentation</vt:lpstr>
      <vt:lpstr>SUBMAXIMAL  EXERCISE TESTING   </vt:lpstr>
      <vt:lpstr>SUBMAXIMAL EXERCISE TESTING</vt:lpstr>
      <vt:lpstr> ESTIMATING MAXIMAL HR</vt:lpstr>
      <vt:lpstr>EXERCISE TESTING PROTOCOL:   Modified Bruce  Protocol  (Treadmill))</vt:lpstr>
      <vt:lpstr>EXERCISE TESTING PROTCOL:   Modified Bruce  Protocol  (Treadmill))</vt:lpstr>
      <vt:lpstr>Using results from the modified Bruce protocol as an outcome measure/assessment of fitness or function</vt:lpstr>
      <vt:lpstr>EXERCISE TESTING PROTOCOL:   Modified Bruce  Protocol )</vt:lpstr>
      <vt:lpstr>EXERCISE TESTING PROTOCOL:   Modified Bruce  Protocol  </vt:lpstr>
      <vt:lpstr>PowerPoint Presentation</vt:lpstr>
      <vt:lpstr>EXERCISE TESTING:   Modified Bruce  Protocol  </vt:lpstr>
      <vt:lpstr>EXERCISE TESTING: Rocky Mountain Cancer Rehabilitation Protocol</vt:lpstr>
      <vt:lpstr>EXERCISE TESTING:  Rocky Mountain Cancer Rehabilitation Protocol  </vt:lpstr>
      <vt:lpstr>PowerPoint Presentation</vt:lpstr>
      <vt:lpstr>EXERCISE TESTING:  6-MWT</vt:lpstr>
      <vt:lpstr>PowerPoint Presentation</vt:lpstr>
      <vt:lpstr>PowerPoint Presentation</vt:lpstr>
      <vt:lpstr>PowerPoint Presentation</vt:lpstr>
      <vt:lpstr>PowerPoint Presentation</vt:lpstr>
      <vt:lpstr>USING RESULTS FROM THE 6-MWT  AS AN OUTCOME MEASURE/ASSESSMENT OF FITNESS OR FUNCTION</vt:lpstr>
      <vt:lpstr>EXERCISE TESTING: 6-MWT  NOW WHAT?</vt:lpstr>
      <vt:lpstr>EXERCISE TESTING: 6-MWT  NOW WHAT? </vt:lpstr>
      <vt:lpstr>EXERCISE TESTING: 6-MWT  NOW WHAT?</vt:lpstr>
      <vt:lpstr>EXERCISE TESTING: 6-MWT  NOW WHAT?</vt:lpstr>
      <vt:lpstr>SUBMAXIMAL  EXERCISE TESTING  </vt:lpstr>
      <vt:lpstr>SUBMAXIMAL  EXERCISE TESTING </vt:lpstr>
      <vt:lpstr>SUBMAXIMAL  EXERCISE TESTING</vt:lpstr>
      <vt:lpstr>SUMMARY OF AEROBIC TESTING</vt:lpstr>
      <vt:lpstr>STRENGTH AND  STRENGTH ASSESSMENT</vt:lpstr>
      <vt:lpstr>IMPROVED STRENGTH:  UTILITY</vt:lpstr>
      <vt:lpstr>STRENGTH:  METHODS OF ASSESSMENTS</vt:lpstr>
      <vt:lpstr>STRENGTH:  METHODS OF ASSESSMENTS</vt:lpstr>
      <vt:lpstr>ASSESSMENT:  STRENGTH</vt:lpstr>
      <vt:lpstr>ASSESSMENT:  STRENGTH</vt:lpstr>
      <vt:lpstr>ASSESSMENT:  STRENGTH</vt:lpstr>
      <vt:lpstr>DEFINITIONS:  POWER</vt:lpstr>
      <vt:lpstr>DEFINITIONS:  POWER</vt:lpstr>
      <vt:lpstr>POWER TESTS</vt:lpstr>
      <vt:lpstr>ASSESSMENT:  POWER </vt:lpstr>
      <vt:lpstr>ASSESSMENT:  POWER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Training Guidelines for individuals with cancer G. Stephen Morris, PT, PhD, FACSM</dc:title>
  <dc:creator>Sawyer, Scot M</dc:creator>
  <cp:lastModifiedBy>Sawyer, Scot M</cp:lastModifiedBy>
  <cp:revision>23</cp:revision>
  <dcterms:created xsi:type="dcterms:W3CDTF">2019-08-07T14:47:18Z</dcterms:created>
  <dcterms:modified xsi:type="dcterms:W3CDTF">2019-08-08T20:34:18Z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