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51"/>
  </p:notesMasterIdLst>
  <p:sldIdLst>
    <p:sldId id="291" r:id="rId5"/>
    <p:sldId id="294" r:id="rId6"/>
    <p:sldId id="296" r:id="rId7"/>
    <p:sldId id="295" r:id="rId8"/>
    <p:sldId id="363" r:id="rId9"/>
    <p:sldId id="340" r:id="rId10"/>
    <p:sldId id="317" r:id="rId11"/>
    <p:sldId id="334" r:id="rId12"/>
    <p:sldId id="342" r:id="rId13"/>
    <p:sldId id="318" r:id="rId14"/>
    <p:sldId id="344" r:id="rId15"/>
    <p:sldId id="341" r:id="rId16"/>
    <p:sldId id="319" r:id="rId17"/>
    <p:sldId id="369" r:id="rId18"/>
    <p:sldId id="349" r:id="rId19"/>
    <p:sldId id="351" r:id="rId20"/>
    <p:sldId id="350" r:id="rId21"/>
    <p:sldId id="335" r:id="rId22"/>
    <p:sldId id="320" r:id="rId23"/>
    <p:sldId id="321" r:id="rId24"/>
    <p:sldId id="337" r:id="rId25"/>
    <p:sldId id="338" r:id="rId26"/>
    <p:sldId id="345" r:id="rId27"/>
    <p:sldId id="339" r:id="rId28"/>
    <p:sldId id="322" r:id="rId29"/>
    <p:sldId id="323" r:id="rId30"/>
    <p:sldId id="324" r:id="rId31"/>
    <p:sldId id="325" r:id="rId32"/>
    <p:sldId id="352" r:id="rId33"/>
    <p:sldId id="326" r:id="rId34"/>
    <p:sldId id="327" r:id="rId35"/>
    <p:sldId id="356" r:id="rId36"/>
    <p:sldId id="330" r:id="rId37"/>
    <p:sldId id="365" r:id="rId38"/>
    <p:sldId id="366" r:id="rId39"/>
    <p:sldId id="357" r:id="rId40"/>
    <p:sldId id="362" r:id="rId41"/>
    <p:sldId id="329" r:id="rId42"/>
    <p:sldId id="364" r:id="rId43"/>
    <p:sldId id="358" r:id="rId44"/>
    <p:sldId id="359" r:id="rId45"/>
    <p:sldId id="361" r:id="rId46"/>
    <p:sldId id="368" r:id="rId47"/>
    <p:sldId id="367" r:id="rId48"/>
    <p:sldId id="360" r:id="rId49"/>
    <p:sldId id="34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CE00F-7C8E-4E0D-84E7-14B4265BE35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A2F6-77C9-4B75-B61C-2C9879989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D4F65-BCFF-48CD-9105-CACA918AA8A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91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2E1C1-6F43-4747-B236-AA1949589F02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95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C3254-9641-4CDA-A27A-3D668B226929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0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FA269-1B8D-4BD1-AAE5-5918769AFB64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4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Is it worth the effort for the cancer survivor to engage in exercise training?</a:t>
            </a: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521ADEF-9AD0-44D5-AE0A-A2E4B17C4D8F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6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Results from a meta analysis of changes in peak VO2 of cancer survivors following exercise training.</a:t>
            </a:r>
          </a:p>
          <a:p>
            <a:endParaRPr lang="en-US" altLang="en-US"/>
          </a:p>
          <a:p>
            <a:r>
              <a:rPr lang="en-US" altLang="en-US"/>
              <a:t>6 studies involving 344 participants in an exercising group and 227 in the non exercise group.</a:t>
            </a:r>
          </a:p>
          <a:p>
            <a:endParaRPr lang="en-US" altLang="en-US"/>
          </a:p>
          <a:p>
            <a:r>
              <a:rPr lang="en-US" altLang="en-US"/>
              <a:t>Pooled data indicate a significant increase in vo2 peak</a:t>
            </a:r>
          </a:p>
          <a:p>
            <a:endParaRPr lang="en-US" altLang="en-US"/>
          </a:p>
          <a:p>
            <a:r>
              <a:rPr lang="en-US" altLang="en-US"/>
              <a:t>Importantly, Usual care (control) was associated with a significant decline in VO2peak from baseline to postintervention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5C12F9-1902-4EB6-8766-D45AB61E5C2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9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1103233-0120-4C9F-9C74-DD5817FF9A00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5" y="4352926"/>
            <a:ext cx="4770437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7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7DB68-9A7D-4F44-BEF4-2A66D46356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01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1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6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4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0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63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9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50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9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2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27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8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20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5A8D15B-D741-4B57-8747-82013A035D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94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A981A-581D-4288-83F1-6905E9F1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6CBF0-23C2-4F5C-B1D3-24EB8C9C8F9C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D29E1-BA73-454C-AEF6-EA060FC4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27631-11E0-483D-A9B0-00ABA04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37C1CE-FDFD-49DC-8CCB-E02640B55E5B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23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7527-80EF-4C6B-902C-D47C0183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F51CC-EE5B-4F8B-BA97-22B1C4F9EC06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C422D-0CA8-4A74-BC22-4EDF19E5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B2298-C0F7-44AB-8DF0-133348A9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4E4686-37B6-411D-BABF-81F63F3B73DD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392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5BD52-5E6E-4DEE-AAB9-792263F5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399C3-B139-47DE-AE0B-AB209328C98B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3687C-8D7D-4468-8383-C451DFE4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400A-72C1-469A-94A4-850260CF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FD06B-54F2-4D64-85D5-6CB671BD7A1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239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AA5BD-A9F0-4DD2-895C-6EBC2B26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2B61C-F829-40E0-B192-6C0232A8E1FE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278E1-1F83-402B-94BE-18E8511F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1588B-B506-4D8F-943D-0FA002E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A2EB9-5267-4492-8AD8-62E25E926009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108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46535-60C9-4BC7-9BAC-4CC65ED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E565-9392-4EE6-98CB-3FD8BBC1C175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88397-1658-4A5D-B5DA-B7849849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130B4-25B1-4D19-82F4-4AD02DA6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526AA-8DC4-4EB6-BB7F-6DDC7BD03529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312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DF1C3-969C-4FE6-AF7F-B61FD06A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CC9C5-C5A6-4D1E-8FB3-3943134B3E86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87514-F9AF-4FD4-9ADD-06CF6A7B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CF038-693C-4E67-A64A-2B602A76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D5DB51-5C55-4FC1-9201-0F2B4F721B52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7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26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5CC7D-666A-4333-B81F-9DCDDD7C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0658D-0253-475D-ABA4-DA7D47F66345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548E-B40A-4150-A715-9D1F8557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0E114-6C00-410B-8278-92081D0D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39850B-F93D-4D37-BCAE-4348173E8E35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88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629EA-569D-4A15-BB12-CF16134A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DD2AD-DF20-4BC1-BFE3-EF46920679F5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C87FC-E032-44EF-841F-2547138F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7DE5D-0F6D-4019-B090-EA23CC1E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A4508B-E259-4317-8187-A7144C7D0B71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9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57B75-33EA-4984-8481-17BC2048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A5CAC-A14D-4762-931C-6426E0785C36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70E3F-D3C5-42EC-B3FB-EA36E79C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6004E-A7A2-4170-BA8C-D8CE056C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675CC-FF81-4A27-A3BA-686B66D6A167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94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D0E41-C675-435A-A357-08E8DFD2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84260-95AD-4792-8623-41D3AC9A97F8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825B-8678-4A93-8486-EFAA14E6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543D5-BA1D-4679-81C9-73D3931D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ABAC0-3F7C-4AF1-958E-70444583ADB9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91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8B097-4A94-47DD-9FC2-9F8406C6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B84F3-7C9B-480A-851C-BF1D38B6A12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BB2E4-29BF-424D-9876-EBAD7325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614F0-C525-4E28-A963-2F741542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B4E19-D9F4-4CB2-A40F-DE31B4EEDDA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59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9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843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846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871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59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7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422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320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97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26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261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347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388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2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8" lvl="1" indent="-298442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2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2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2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2" lvl="5" indent="-298442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2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2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2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2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8" lvl="1" indent="-298442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2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2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2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2" lvl="5" indent="-298442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2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2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2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7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8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DFBB-72EE-4B82-A357-2B70320BDD0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AF80-C0CA-4436-A5A4-609E4116F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DB3B-6AEC-4DF1-A320-D9827E5E2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EC726-E034-406E-898A-ED809CB8F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5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2C19735-44DE-4A50-AA0D-4B67DB16CE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01C3B">
                  <a:alpha val="73000"/>
                </a:srgbClr>
              </a:gs>
              <a:gs pos="100000">
                <a:srgbClr val="901C3B">
                  <a:alpha val="69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A144F1A-F24A-47FF-B58B-2D69F8C23F2F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custGeom>
            <a:avLst/>
            <a:gdLst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25908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8382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1524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152400 w 3048000"/>
              <a:gd name="connsiteY2" fmla="*/ 6858000 h 6858000"/>
              <a:gd name="connsiteX3" fmla="*/ 0 w 3048000"/>
              <a:gd name="connsiteY3" fmla="*/ 6858000 h 6858000"/>
              <a:gd name="connsiteX4" fmla="*/ 0 w 3048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cubicBezTo>
                  <a:pt x="2150533" y="1109133"/>
                  <a:pt x="550334" y="3031066"/>
                  <a:pt x="1524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4000">
                <a:srgbClr val="901C3B"/>
              </a:gs>
              <a:gs pos="100000">
                <a:srgbClr val="901C3B">
                  <a:alpha val="47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399A77C5-E33E-4964-B972-D2444C8CDC0B}"/>
              </a:ext>
            </a:extLst>
          </p:cNvPr>
          <p:cNvSpPr/>
          <p:nvPr/>
        </p:nvSpPr>
        <p:spPr>
          <a:xfrm>
            <a:off x="0" y="0"/>
            <a:ext cx="3048000" cy="5410200"/>
          </a:xfrm>
          <a:custGeom>
            <a:avLst/>
            <a:gdLst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25908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8382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1722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172200 h 6858000"/>
              <a:gd name="connsiteX3" fmla="*/ 135467 w 2590800"/>
              <a:gd name="connsiteY3" fmla="*/ 6011333 h 6858000"/>
              <a:gd name="connsiteX4" fmla="*/ 0 w 2590800"/>
              <a:gd name="connsiteY4" fmla="*/ 6858000 h 6858000"/>
              <a:gd name="connsiteX5" fmla="*/ 0 w 2590800"/>
              <a:gd name="connsiteY5" fmla="*/ 0 h 6858000"/>
              <a:gd name="connsiteX0" fmla="*/ 0 w 2613378"/>
              <a:gd name="connsiteY0" fmla="*/ 0 h 6858000"/>
              <a:gd name="connsiteX1" fmla="*/ 2590800 w 2613378"/>
              <a:gd name="connsiteY1" fmla="*/ 0 h 6858000"/>
              <a:gd name="connsiteX2" fmla="*/ 135467 w 2613378"/>
              <a:gd name="connsiteY2" fmla="*/ 6011333 h 6858000"/>
              <a:gd name="connsiteX3" fmla="*/ 0 w 2613378"/>
              <a:gd name="connsiteY3" fmla="*/ 6858000 h 6858000"/>
              <a:gd name="connsiteX4" fmla="*/ 0 w 2613378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0 w 2590800"/>
              <a:gd name="connsiteY2" fmla="*/ 6858000 h 6858000"/>
              <a:gd name="connsiteX3" fmla="*/ 0 w 2590800"/>
              <a:gd name="connsiteY3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0 w 2590800"/>
              <a:gd name="connsiteY2" fmla="*/ 6858000 h 6858000"/>
              <a:gd name="connsiteX3" fmla="*/ 0 w 2590800"/>
              <a:gd name="connsiteY3" fmla="*/ 0 h 6858000"/>
              <a:gd name="connsiteX0" fmla="*/ 0 w 2590800"/>
              <a:gd name="connsiteY0" fmla="*/ 0 h 5715000"/>
              <a:gd name="connsiteX1" fmla="*/ 2590800 w 2590800"/>
              <a:gd name="connsiteY1" fmla="*/ 0 h 5715000"/>
              <a:gd name="connsiteX2" fmla="*/ 0 w 2590800"/>
              <a:gd name="connsiteY2" fmla="*/ 5715000 h 5715000"/>
              <a:gd name="connsiteX3" fmla="*/ 0 w 2590800"/>
              <a:gd name="connsiteY3" fmla="*/ 0 h 5715000"/>
              <a:gd name="connsiteX0" fmla="*/ 0 w 2590800"/>
              <a:gd name="connsiteY0" fmla="*/ 0 h 5715000"/>
              <a:gd name="connsiteX1" fmla="*/ 2590800 w 2590800"/>
              <a:gd name="connsiteY1" fmla="*/ 0 h 5715000"/>
              <a:gd name="connsiteX2" fmla="*/ 0 w 2590800"/>
              <a:gd name="connsiteY2" fmla="*/ 5715000 h 5715000"/>
              <a:gd name="connsiteX3" fmla="*/ 0 w 2590800"/>
              <a:gd name="connsiteY3" fmla="*/ 0 h 5715000"/>
              <a:gd name="connsiteX0" fmla="*/ 0 w 2590800"/>
              <a:gd name="connsiteY0" fmla="*/ 0 h 5715000"/>
              <a:gd name="connsiteX1" fmla="*/ 2590800 w 2590800"/>
              <a:gd name="connsiteY1" fmla="*/ 0 h 5715000"/>
              <a:gd name="connsiteX2" fmla="*/ 0 w 2590800"/>
              <a:gd name="connsiteY2" fmla="*/ 5715000 h 5715000"/>
              <a:gd name="connsiteX3" fmla="*/ 0 w 2590800"/>
              <a:gd name="connsiteY3" fmla="*/ 0 h 5715000"/>
              <a:gd name="connsiteX0" fmla="*/ 0 w 2590800"/>
              <a:gd name="connsiteY0" fmla="*/ 0 h 5715000"/>
              <a:gd name="connsiteX1" fmla="*/ 2590800 w 2590800"/>
              <a:gd name="connsiteY1" fmla="*/ 0 h 5715000"/>
              <a:gd name="connsiteX2" fmla="*/ 0 w 2590800"/>
              <a:gd name="connsiteY2" fmla="*/ 5715000 h 5715000"/>
              <a:gd name="connsiteX3" fmla="*/ 0 w 2590800"/>
              <a:gd name="connsiteY3" fmla="*/ 0 h 5715000"/>
              <a:gd name="connsiteX0" fmla="*/ 0 w 3048000"/>
              <a:gd name="connsiteY0" fmla="*/ 0 h 5715000"/>
              <a:gd name="connsiteX1" fmla="*/ 3048000 w 3048000"/>
              <a:gd name="connsiteY1" fmla="*/ 0 h 5715000"/>
              <a:gd name="connsiteX2" fmla="*/ 0 w 3048000"/>
              <a:gd name="connsiteY2" fmla="*/ 5715000 h 5715000"/>
              <a:gd name="connsiteX3" fmla="*/ 0 w 3048000"/>
              <a:gd name="connsiteY3" fmla="*/ 0 h 5715000"/>
              <a:gd name="connsiteX0" fmla="*/ 0 w 3048000"/>
              <a:gd name="connsiteY0" fmla="*/ 0 h 5715000"/>
              <a:gd name="connsiteX1" fmla="*/ 3048000 w 3048000"/>
              <a:gd name="connsiteY1" fmla="*/ 0 h 5715000"/>
              <a:gd name="connsiteX2" fmla="*/ 0 w 3048000"/>
              <a:gd name="connsiteY2" fmla="*/ 5715000 h 5715000"/>
              <a:gd name="connsiteX3" fmla="*/ 0 w 3048000"/>
              <a:gd name="connsiteY3" fmla="*/ 0 h 5715000"/>
              <a:gd name="connsiteX0" fmla="*/ 0 w 3048000"/>
              <a:gd name="connsiteY0" fmla="*/ 0 h 5715000"/>
              <a:gd name="connsiteX1" fmla="*/ 3048000 w 3048000"/>
              <a:gd name="connsiteY1" fmla="*/ 0 h 5715000"/>
              <a:gd name="connsiteX2" fmla="*/ 0 w 3048000"/>
              <a:gd name="connsiteY2" fmla="*/ 5715000 h 5715000"/>
              <a:gd name="connsiteX3" fmla="*/ 0 w 3048000"/>
              <a:gd name="connsiteY3" fmla="*/ 0 h 5715000"/>
              <a:gd name="connsiteX0" fmla="*/ 0 w 3048000"/>
              <a:gd name="connsiteY0" fmla="*/ 0 h 5410200"/>
              <a:gd name="connsiteX1" fmla="*/ 3048000 w 3048000"/>
              <a:gd name="connsiteY1" fmla="*/ 0 h 5410200"/>
              <a:gd name="connsiteX2" fmla="*/ 0 w 3048000"/>
              <a:gd name="connsiteY2" fmla="*/ 5410200 h 5410200"/>
              <a:gd name="connsiteX3" fmla="*/ 0 w 3048000"/>
              <a:gd name="connsiteY3" fmla="*/ 0 h 5410200"/>
              <a:gd name="connsiteX0" fmla="*/ 0 w 3048000"/>
              <a:gd name="connsiteY0" fmla="*/ 0 h 5410200"/>
              <a:gd name="connsiteX1" fmla="*/ 3048000 w 3048000"/>
              <a:gd name="connsiteY1" fmla="*/ 0 h 5410200"/>
              <a:gd name="connsiteX2" fmla="*/ 0 w 3048000"/>
              <a:gd name="connsiteY2" fmla="*/ 5410200 h 5410200"/>
              <a:gd name="connsiteX3" fmla="*/ 0 w 3048000"/>
              <a:gd name="connsiteY3" fmla="*/ 0 h 5410200"/>
              <a:gd name="connsiteX0" fmla="*/ 0 w 3048000"/>
              <a:gd name="connsiteY0" fmla="*/ 0 h 5410200"/>
              <a:gd name="connsiteX1" fmla="*/ 3048000 w 3048000"/>
              <a:gd name="connsiteY1" fmla="*/ 0 h 5410200"/>
              <a:gd name="connsiteX2" fmla="*/ 0 w 3048000"/>
              <a:gd name="connsiteY2" fmla="*/ 5410200 h 5410200"/>
              <a:gd name="connsiteX3" fmla="*/ 0 w 3048000"/>
              <a:gd name="connsiteY3" fmla="*/ 0 h 5410200"/>
              <a:gd name="connsiteX0" fmla="*/ 0 w 3048000"/>
              <a:gd name="connsiteY0" fmla="*/ 0 h 5410200"/>
              <a:gd name="connsiteX1" fmla="*/ 3048000 w 3048000"/>
              <a:gd name="connsiteY1" fmla="*/ 0 h 5410200"/>
              <a:gd name="connsiteX2" fmla="*/ 0 w 3048000"/>
              <a:gd name="connsiteY2" fmla="*/ 5410200 h 5410200"/>
              <a:gd name="connsiteX3" fmla="*/ 0 w 3048000"/>
              <a:gd name="connsiteY3" fmla="*/ 0 h 5410200"/>
              <a:gd name="connsiteX0" fmla="*/ 0 w 3048000"/>
              <a:gd name="connsiteY0" fmla="*/ 0 h 5410200"/>
              <a:gd name="connsiteX1" fmla="*/ 3048000 w 3048000"/>
              <a:gd name="connsiteY1" fmla="*/ 0 h 5410200"/>
              <a:gd name="connsiteX2" fmla="*/ 0 w 3048000"/>
              <a:gd name="connsiteY2" fmla="*/ 5410200 h 5410200"/>
              <a:gd name="connsiteX3" fmla="*/ 0 w 3048000"/>
              <a:gd name="connsiteY3" fmla="*/ 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5410200">
                <a:moveTo>
                  <a:pt x="0" y="0"/>
                </a:moveTo>
                <a:lnTo>
                  <a:pt x="3048000" y="0"/>
                </a:lnTo>
                <a:cubicBezTo>
                  <a:pt x="1532467" y="1320800"/>
                  <a:pt x="474133" y="3285067"/>
                  <a:pt x="0" y="54102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01C3B">
                  <a:alpha val="52000"/>
                </a:srgbClr>
              </a:gs>
              <a:gs pos="100000">
                <a:srgbClr val="901C3B">
                  <a:alpha val="47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7AA3DA8-E3C9-43DC-994A-50C039D26306}"/>
              </a:ext>
            </a:extLst>
          </p:cNvPr>
          <p:cNvSpPr/>
          <p:nvPr/>
        </p:nvSpPr>
        <p:spPr>
          <a:xfrm>
            <a:off x="0" y="0"/>
            <a:ext cx="2590800" cy="2590800"/>
          </a:xfrm>
          <a:custGeom>
            <a:avLst/>
            <a:gdLst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25908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8382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8580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172200 h 6858000"/>
              <a:gd name="connsiteX3" fmla="*/ 0 w 2590800"/>
              <a:gd name="connsiteY3" fmla="*/ 6858000 h 6858000"/>
              <a:gd name="connsiteX4" fmla="*/ 0 w 2590800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152400 w 2590800"/>
              <a:gd name="connsiteY2" fmla="*/ 6172200 h 6858000"/>
              <a:gd name="connsiteX3" fmla="*/ 135467 w 2590800"/>
              <a:gd name="connsiteY3" fmla="*/ 6011333 h 6858000"/>
              <a:gd name="connsiteX4" fmla="*/ 0 w 2590800"/>
              <a:gd name="connsiteY4" fmla="*/ 6858000 h 6858000"/>
              <a:gd name="connsiteX5" fmla="*/ 0 w 2590800"/>
              <a:gd name="connsiteY5" fmla="*/ 0 h 6858000"/>
              <a:gd name="connsiteX0" fmla="*/ 0 w 2613378"/>
              <a:gd name="connsiteY0" fmla="*/ 0 h 6858000"/>
              <a:gd name="connsiteX1" fmla="*/ 2590800 w 2613378"/>
              <a:gd name="connsiteY1" fmla="*/ 0 h 6858000"/>
              <a:gd name="connsiteX2" fmla="*/ 135467 w 2613378"/>
              <a:gd name="connsiteY2" fmla="*/ 6011333 h 6858000"/>
              <a:gd name="connsiteX3" fmla="*/ 0 w 2613378"/>
              <a:gd name="connsiteY3" fmla="*/ 6858000 h 6858000"/>
              <a:gd name="connsiteX4" fmla="*/ 0 w 2613378"/>
              <a:gd name="connsiteY4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0 w 2590800"/>
              <a:gd name="connsiteY2" fmla="*/ 6858000 h 6858000"/>
              <a:gd name="connsiteX3" fmla="*/ 0 w 2590800"/>
              <a:gd name="connsiteY3" fmla="*/ 0 h 6858000"/>
              <a:gd name="connsiteX0" fmla="*/ 0 w 2590800"/>
              <a:gd name="connsiteY0" fmla="*/ 0 h 6858000"/>
              <a:gd name="connsiteX1" fmla="*/ 2590800 w 2590800"/>
              <a:gd name="connsiteY1" fmla="*/ 0 h 6858000"/>
              <a:gd name="connsiteX2" fmla="*/ 0 w 2590800"/>
              <a:gd name="connsiteY2" fmla="*/ 6858000 h 6858000"/>
              <a:gd name="connsiteX3" fmla="*/ 0 w 2590800"/>
              <a:gd name="connsiteY3" fmla="*/ 0 h 6858000"/>
              <a:gd name="connsiteX0" fmla="*/ 0 w 2590800"/>
              <a:gd name="connsiteY0" fmla="*/ 0 h 5715000"/>
              <a:gd name="connsiteX1" fmla="*/ 2590800 w 2590800"/>
              <a:gd name="connsiteY1" fmla="*/ 0 h 5715000"/>
              <a:gd name="connsiteX2" fmla="*/ 0 w 2590800"/>
              <a:gd name="connsiteY2" fmla="*/ 5715000 h 5715000"/>
              <a:gd name="connsiteX3" fmla="*/ 0 w 2590800"/>
              <a:gd name="connsiteY3" fmla="*/ 0 h 5715000"/>
              <a:gd name="connsiteX0" fmla="*/ 0 w 2590800"/>
              <a:gd name="connsiteY0" fmla="*/ 0 h 5715000"/>
              <a:gd name="connsiteX1" fmla="*/ 2590800 w 2590800"/>
              <a:gd name="connsiteY1" fmla="*/ 0 h 5715000"/>
              <a:gd name="connsiteX2" fmla="*/ 0 w 2590800"/>
              <a:gd name="connsiteY2" fmla="*/ 5715000 h 5715000"/>
              <a:gd name="connsiteX3" fmla="*/ 0 w 2590800"/>
              <a:gd name="connsiteY3" fmla="*/ 0 h 5715000"/>
              <a:gd name="connsiteX0" fmla="*/ 0 w 2590800"/>
              <a:gd name="connsiteY0" fmla="*/ 0 h 5715000"/>
              <a:gd name="connsiteX1" fmla="*/ 2590800 w 2590800"/>
              <a:gd name="connsiteY1" fmla="*/ 0 h 5715000"/>
              <a:gd name="connsiteX2" fmla="*/ 0 w 2590800"/>
              <a:gd name="connsiteY2" fmla="*/ 5715000 h 5715000"/>
              <a:gd name="connsiteX3" fmla="*/ 0 w 2590800"/>
              <a:gd name="connsiteY3" fmla="*/ 0 h 5715000"/>
              <a:gd name="connsiteX0" fmla="*/ 0 w 2590800"/>
              <a:gd name="connsiteY0" fmla="*/ 0 h 5715000"/>
              <a:gd name="connsiteX1" fmla="*/ 2590800 w 2590800"/>
              <a:gd name="connsiteY1" fmla="*/ 0 h 5715000"/>
              <a:gd name="connsiteX2" fmla="*/ 0 w 2590800"/>
              <a:gd name="connsiteY2" fmla="*/ 5715000 h 5715000"/>
              <a:gd name="connsiteX3" fmla="*/ 0 w 2590800"/>
              <a:gd name="connsiteY3" fmla="*/ 0 h 57150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  <a:gd name="connsiteX0" fmla="*/ 0 w 2590800"/>
              <a:gd name="connsiteY0" fmla="*/ 0 h 2590800"/>
              <a:gd name="connsiteX1" fmla="*/ 2590800 w 2590800"/>
              <a:gd name="connsiteY1" fmla="*/ 0 h 2590800"/>
              <a:gd name="connsiteX2" fmla="*/ 0 w 2590800"/>
              <a:gd name="connsiteY2" fmla="*/ 2590800 h 2590800"/>
              <a:gd name="connsiteX3" fmla="*/ 0 w 2590800"/>
              <a:gd name="connsiteY3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2590800">
                <a:moveTo>
                  <a:pt x="0" y="0"/>
                </a:moveTo>
                <a:lnTo>
                  <a:pt x="2590800" y="0"/>
                </a:lnTo>
                <a:cubicBezTo>
                  <a:pt x="1253068" y="922867"/>
                  <a:pt x="618066" y="1545696"/>
                  <a:pt x="0" y="25908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01C3B"/>
              </a:gs>
              <a:gs pos="100000">
                <a:srgbClr val="901C3B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2" name="Picture 34" descr="STJ_TAblack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6378575"/>
            <a:ext cx="2771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5" descr="stj_logo_4_ppt_rev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6063"/>
            <a:ext cx="962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40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639F-CB23-4EE0-B63C-728D6E22885C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2019-10-14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BD5A-0E35-4141-BD9F-EF9F51D4EAF8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2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activities-cardio-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418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 descr="cok-garde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7" y="254002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leigh-hospital-b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2"/>
            <a:ext cx="30099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e3-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7800"/>
            <a:ext cx="34290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810000" y="203200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88071" name="Picture 7" descr="Astronaut%20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3746500"/>
            <a:ext cx="1854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Box 3"/>
          <p:cNvSpPr txBox="1">
            <a:spLocks noChangeArrowheads="1"/>
          </p:cNvSpPr>
          <p:nvPr/>
        </p:nvSpPr>
        <p:spPr bwMode="auto">
          <a:xfrm>
            <a:off x="1892302" y="2667002"/>
            <a:ext cx="425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prstClr val="black"/>
                </a:solidFill>
              </a:rPr>
              <a:t>EXERCISE  101</a:t>
            </a:r>
          </a:p>
        </p:txBody>
      </p:sp>
    </p:spTree>
    <p:extLst>
      <p:ext uri="{BB962C8B-B14F-4D97-AF65-F5344CB8AC3E}">
        <p14:creationId xmlns:p14="http://schemas.microsoft.com/office/powerpoint/2010/main" val="6520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10092"/>
              </p:ext>
            </p:extLst>
          </p:nvPr>
        </p:nvGraphicFramePr>
        <p:xfrm>
          <a:off x="685800" y="609600"/>
          <a:ext cx="8077200" cy="4648201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7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NO. OF FRAILITY PHENOTYPES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CANCER SURVIVORS  (N)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CONTROL POPULATION  (N)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TWO COMPONENTS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301  (31.5)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 (7.8%)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4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TWO COMPONENTS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  (13.1%)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  (0.0%)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808" name="TextBox 3"/>
          <p:cNvSpPr txBox="1">
            <a:spLocks noChangeArrowheads="1"/>
          </p:cNvSpPr>
          <p:nvPr/>
        </p:nvSpPr>
        <p:spPr bwMode="auto">
          <a:xfrm>
            <a:off x="304800" y="5791200"/>
            <a:ext cx="8458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</a:rPr>
              <a:t>Adapted from Ness et al.  JCO. 2014;  31:4496</a:t>
            </a:r>
            <a:r>
              <a:rPr lang="en-US" alt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3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8" y="348240"/>
            <a:ext cx="756285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060373" y="214745"/>
            <a:ext cx="10391" cy="49911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32509" y="6141027"/>
            <a:ext cx="322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Median age of our 126 CNS tumor survivors was 26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3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0838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Frailty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55965"/>
            <a:ext cx="7886700" cy="52209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Develops as a consequence of cumulative decline across multiple physiological systems and increases the risk of adverse outcomes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Fraility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 “a state of vulnerability to poor resolution of homeostasis following a stressor event”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Chronological age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does not necessarily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equal physiologic age</a:t>
            </a:r>
          </a:p>
          <a:p>
            <a:pPr algn="r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Handforth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Annals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2015;</a:t>
            </a:r>
            <a:r>
              <a:rPr lang="en-US" sz="2000" dirty="0"/>
              <a:t> 26(6):1091-101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r">
              <a:lnSpc>
                <a:spcPct val="12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6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0838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Frailty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55965"/>
            <a:ext cx="7886700" cy="52209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Gait speed is considered as the best single-item frailty screening tool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Worth assessing in the cancer survivor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Participation in an exercise programs is useful in managing frailty</a:t>
            </a:r>
          </a:p>
          <a:p>
            <a:pPr algn="r">
              <a:lnSpc>
                <a:spcPct val="12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et al.  J Aging Res.  2011:569194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2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58" y="190466"/>
            <a:ext cx="7886700" cy="79585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FRAIL QUESTIONAIRE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50706"/>
            <a:ext cx="8330415" cy="5578866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  F (Fatigue): Is the patient easily fatigued? Y/N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 R (Resistance): Is the patient unable to  walk up one flight of stairs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Y/N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 A (Ambulation): Is the patient unable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 walk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one block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Y/N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 I (Illnesses): Does the patient have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five illnesses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Y/N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 L (Loss of weight): Has the patient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lost more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than 5% 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body weight in the past 6 months?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Y/N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ROBUST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0 Y;  </a:t>
            </a:r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PREFRAIL;   </a:t>
            </a:r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3-5 </a:t>
            </a:r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FRAIL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02045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5791200"/>
            <a:ext cx="5410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</a:rPr>
              <a:t>BED REST/DISUSE ATROPY</a:t>
            </a:r>
          </a:p>
        </p:txBody>
      </p:sp>
    </p:spTree>
    <p:extLst>
      <p:ext uri="{BB962C8B-B14F-4D97-AF65-F5344CB8AC3E}">
        <p14:creationId xmlns:p14="http://schemas.microsoft.com/office/powerpoint/2010/main" val="377799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88" y="390958"/>
            <a:ext cx="5800148" cy="5220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1397" y="5995555"/>
            <a:ext cx="598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Puthucheary</a:t>
            </a:r>
            <a:r>
              <a:rPr lang="en-US" dirty="0"/>
              <a:t> ZA et al.  JAMA. 2013;310(15):1591-1600</a:t>
            </a:r>
          </a:p>
        </p:txBody>
      </p:sp>
    </p:spTree>
    <p:extLst>
      <p:ext uri="{BB962C8B-B14F-4D97-AF65-F5344CB8AC3E}">
        <p14:creationId xmlns:p14="http://schemas.microsoft.com/office/powerpoint/2010/main" val="19530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Bed rest/disuse atrophy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544"/>
            <a:ext cx="9144000" cy="4072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1397" y="5995555"/>
            <a:ext cx="598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Puthucheary</a:t>
            </a:r>
            <a:r>
              <a:rPr lang="en-US" dirty="0"/>
              <a:t> ZA et al.  JAMA. 2013;310(15):1591-1600</a:t>
            </a:r>
          </a:p>
        </p:txBody>
      </p:sp>
    </p:spTree>
    <p:extLst>
      <p:ext uri="{BB962C8B-B14F-4D97-AF65-F5344CB8AC3E}">
        <p14:creationId xmlns:p14="http://schemas.microsoft.com/office/powerpoint/2010/main" val="202985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32" y="126136"/>
            <a:ext cx="7886700" cy="777874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Sitting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027906"/>
            <a:ext cx="7865918" cy="58300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 much sitting time!!!!!!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Sitting is not equivalent to inactivity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Cancer Society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Identifies it as a problem/Calls it “screen time”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Calls for a reduction in screen time in survivors</a:t>
            </a:r>
          </a:p>
          <a:p>
            <a:pPr algn="r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Lynch et al.  Cancer.  2013:119;1928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00" y="4895920"/>
            <a:ext cx="66675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32" y="126136"/>
            <a:ext cx="7886700" cy="777874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Sitting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027906"/>
            <a:ext cx="7865918" cy="58300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Excessive sitting behavior has been associated with deleterious health outcomes including increased cancer risk, increased morbidity and mortality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symptom burden!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Hence, reducing sitting time can, potentially, reduce symptom burden on the patient</a:t>
            </a:r>
          </a:p>
          <a:p>
            <a:pPr algn="r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Lynch et al.  Cancer.  2013:119;1928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algn="ctr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TYPES OF EXERCISE</a:t>
            </a:r>
          </a:p>
        </p:txBody>
      </p:sp>
      <p:pic>
        <p:nvPicPr>
          <p:cNvPr id="110597" name="Picture 5" descr="Mont_Vento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8" y="2233790"/>
            <a:ext cx="3458633" cy="25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75167" y="5120923"/>
            <a:ext cx="35136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Aerobic</a:t>
            </a:r>
          </a:p>
        </p:txBody>
      </p:sp>
      <p:pic>
        <p:nvPicPr>
          <p:cNvPr id="110601" name="Picture 9" descr="muscle_bui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56" y="2075745"/>
            <a:ext cx="2480733" cy="33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267459" y="5750278"/>
            <a:ext cx="34257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Resistance/Anaerobic</a:t>
            </a:r>
          </a:p>
        </p:txBody>
      </p:sp>
    </p:spTree>
    <p:extLst>
      <p:ext uri="{BB962C8B-B14F-4D97-AF65-F5344CB8AC3E}">
        <p14:creationId xmlns:p14="http://schemas.microsoft.com/office/powerpoint/2010/main" val="3465681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7886700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Sitting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28700"/>
            <a:ext cx="7990609" cy="56007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157 patients in a primary care clinic</a:t>
            </a:r>
          </a:p>
          <a:p>
            <a:pPr lvl="2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10% received general advice to decrease sitting time</a:t>
            </a:r>
          </a:p>
          <a:p>
            <a:pPr lvl="2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53% received general physical activity counselling</a:t>
            </a:r>
          </a:p>
          <a:p>
            <a:pPr lvl="2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0% received a treatment plan for reducing sitting time</a:t>
            </a:r>
          </a:p>
          <a:p>
            <a:pPr lvl="2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14% received a written physical activity prescription</a:t>
            </a:r>
          </a:p>
          <a:p>
            <a:pPr lvl="2" algn="r">
              <a:lnSpc>
                <a:spcPct val="110000"/>
              </a:lnSpc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Shuval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et al.  Br. J Sports Med.  2014;48:1451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8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7886700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Sitting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05346"/>
            <a:ext cx="7990609" cy="52162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Get off the couch and walk around during TV commercial breaks.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 household chores, such as folding clothes, washing dishes, or ironing, while watching television.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Stand to read the morning newspaper.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Wash your car by hand rather than an automated car wash.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Move around the house when checking text messages and email on your mobile phone.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09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7886700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Sitting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25563"/>
            <a:ext cx="8174866" cy="5041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 and take a break from your computer every 30 minutes.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breaks in sitting time in long meetings.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stairs.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 during phone calls.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Walk to your colleagues' desk instead of phoning or emailing.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Drink more water - going to the water cooler and toilet will break up sitting time.</a:t>
            </a:r>
          </a:p>
        </p:txBody>
      </p:sp>
    </p:spTree>
    <p:extLst>
      <p:ext uri="{BB962C8B-B14F-4D97-AF65-F5344CB8AC3E}">
        <p14:creationId xmlns:p14="http://schemas.microsoft.com/office/powerpoint/2010/main" val="242986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4" y="476250"/>
            <a:ext cx="7886700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Sitting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3" y="1504950"/>
            <a:ext cx="8077201" cy="49162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 your trash bin away from your desk so you have to get up to put something in it.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 height-adjustable desk so you can work standing or sitting.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standing or walking meetings.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 headset or the speaker phone during teleconferences so you can stand.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Eat your lunch away from your desk.</a:t>
            </a:r>
          </a:p>
        </p:txBody>
      </p:sp>
    </p:spTree>
    <p:extLst>
      <p:ext uri="{BB962C8B-B14F-4D97-AF65-F5344CB8AC3E}">
        <p14:creationId xmlns:p14="http://schemas.microsoft.com/office/powerpoint/2010/main" val="2029341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have questions!!!!!!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976437"/>
            <a:ext cx="6667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8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458" y="228600"/>
            <a:ext cx="845574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Exercise Safe for the Cancer Survivor?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2673" y="1782097"/>
            <a:ext cx="8458200" cy="36895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reports of morbidity or mortality during maximal exercise testing of cancer survivor:</a:t>
            </a:r>
          </a:p>
          <a:p>
            <a:pPr lvl="1">
              <a:lnSpc>
                <a:spcPct val="120000"/>
              </a:lnSpc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Scheetz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 et al, APTA CSM, Nashville, TN, Feb., 2008</a:t>
            </a:r>
          </a:p>
          <a:p>
            <a:pPr lvl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Jones LW et al, Lung Cancer 2007;55:225</a:t>
            </a:r>
          </a:p>
          <a:p>
            <a:pPr lvl="1">
              <a:lnSpc>
                <a:spcPct val="120000"/>
              </a:lnSpc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Schmitz et al. Cancer </a:t>
            </a: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Biomarkers </a:t>
            </a: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2005;14:1672-80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altLang="en-US" sz="2800" dirty="0"/>
          </a:p>
          <a:p>
            <a:pPr lvl="1">
              <a:lnSpc>
                <a:spcPct val="120000"/>
              </a:lnSpc>
            </a:pPr>
            <a:endParaRPr lang="en-US" altLang="en-US" sz="2800" dirty="0"/>
          </a:p>
          <a:p>
            <a:pPr lvl="1" eaLnBrk="1" hangingPunct="1"/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8419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30942" y="245141"/>
            <a:ext cx="761016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the Cancer  Survivor Adapt to Exercise Training? 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0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11161" y="2037736"/>
            <a:ext cx="737419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Patients:  Stage II Breast cancer patients undergoing treatment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Exercise Protocol: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week aerobic interval-training cycle ergometer program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Session Duration:  20-30 minutes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Frequency:  Exercised 3 X/week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Intensity:  60-85% of HR max</a:t>
            </a:r>
          </a:p>
          <a:p>
            <a:pPr lvl="1" eaLnBrk="1" hangingPunct="1"/>
            <a:endParaRPr lang="en-US" altLang="en-US" dirty="0"/>
          </a:p>
          <a:p>
            <a:pPr lvl="2" eaLnBrk="1" hangingPunct="1"/>
            <a:r>
              <a:rPr lang="en-US" altLang="en-US" sz="2200" dirty="0"/>
              <a:t>M. </a:t>
            </a:r>
            <a:r>
              <a:rPr lang="en-US" altLang="en-US" sz="2200" dirty="0" err="1"/>
              <a:t>Winningham</a:t>
            </a:r>
            <a:r>
              <a:rPr lang="en-US" altLang="en-US" sz="2200" dirty="0"/>
              <a:t>.  Unpublished dissertation.  OSU 1984</a:t>
            </a:r>
          </a:p>
        </p:txBody>
      </p:sp>
    </p:spTree>
    <p:extLst>
      <p:ext uri="{BB962C8B-B14F-4D97-AF65-F5344CB8AC3E}">
        <p14:creationId xmlns:p14="http://schemas.microsoft.com/office/powerpoint/2010/main" val="2131446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5690" y="277813"/>
            <a:ext cx="780189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Cancer Survivor Adapt to Exercise Training? 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4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4574" y="1791929"/>
            <a:ext cx="7809271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Outcomes: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Able to complete training program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Trained subjects were able to work harder i.e. achieved a higher peak work load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Trained subjects were able to work longer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Trained subjects had a 40% increase in peak VO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 eaLnBrk="1" hangingPunct="1"/>
            <a:endParaRPr lang="en-US" altLang="en-US" sz="1200" baseline="-25000" dirty="0"/>
          </a:p>
          <a:p>
            <a:pPr lvl="2" eaLnBrk="1" hangingPunct="1"/>
            <a:endParaRPr lang="en-US" altLang="en-US" sz="8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Winningham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 Unpublished dissertation.  OSU 1984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800" baseline="-25000" dirty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2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47800"/>
            <a:ext cx="79184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9" name="TextBox 3"/>
          <p:cNvSpPr txBox="1">
            <a:spLocks noChangeArrowheads="1"/>
          </p:cNvSpPr>
          <p:nvPr/>
        </p:nvSpPr>
        <p:spPr bwMode="auto">
          <a:xfrm>
            <a:off x="152400" y="5754688"/>
            <a:ext cx="579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</a:rPr>
              <a:t>Jones et al.  The Oncologist.  2011;16:112  </a:t>
            </a:r>
          </a:p>
        </p:txBody>
      </p:sp>
      <p:sp>
        <p:nvSpPr>
          <p:cNvPr id="13722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274638"/>
            <a:ext cx="732994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the Cancer  Survivor Adapt to Exercise Training?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72300" y="2085975"/>
            <a:ext cx="952500" cy="317182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54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9" y="384896"/>
            <a:ext cx="8486775" cy="2867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046" y="5496791"/>
            <a:ext cx="756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Strasser</a:t>
            </a:r>
            <a:r>
              <a:rPr lang="en-US" sz="2200" dirty="0"/>
              <a:t> et al.  </a:t>
            </a:r>
            <a:r>
              <a:rPr lang="en-US" sz="2400" dirty="0"/>
              <a:t>Med. Sci. Sports </a:t>
            </a:r>
            <a:r>
              <a:rPr lang="en-US" sz="2400" dirty="0" err="1"/>
              <a:t>Exerc</a:t>
            </a:r>
            <a:r>
              <a:rPr lang="en-US" sz="2400" dirty="0"/>
              <a:t>.  2013;45:2080–2090.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4800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vo2max_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6" y="1096434"/>
            <a:ext cx="73914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609145" y="5785556"/>
            <a:ext cx="37930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Submaximal VO</a:t>
            </a:r>
            <a:r>
              <a:rPr lang="en-US" altLang="en-US" sz="28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H="1" flipV="1">
            <a:off x="1768123" y="4402667"/>
            <a:ext cx="1169811" cy="13687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 flipV="1">
            <a:off x="2966156" y="3246967"/>
            <a:ext cx="1882422" cy="25668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17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the Cancer  Survivor Adapt to Exercise Training?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94" y="1689640"/>
            <a:ext cx="5532914" cy="43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3961" y="6150114"/>
            <a:ext cx="8790039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 err="1">
                <a:solidFill>
                  <a:prstClr val="black"/>
                </a:solidFill>
              </a:rPr>
              <a:t>Oldervoll</a:t>
            </a:r>
            <a:r>
              <a:rPr lang="en-US" altLang="en-US" sz="2200" dirty="0">
                <a:solidFill>
                  <a:prstClr val="black"/>
                </a:solidFill>
              </a:rPr>
              <a:t> et al.   J Pain Symptom  Management. 2006;31:421</a:t>
            </a:r>
            <a:r>
              <a:rPr lang="en-US" altLang="en-US" sz="20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087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34"/>
            <a:ext cx="7886700" cy="11237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Can the Cancer Survivor Adapt to Exercise Training?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99" y="1488831"/>
            <a:ext cx="5560402" cy="45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1798" y="6297378"/>
            <a:ext cx="8612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Baumann et al. Bone Marrow Transplant. 2010;45:355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79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98452"/>
            <a:ext cx="7886700" cy="815974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Exercise and Cancer Prevention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5825" y="6115050"/>
            <a:ext cx="7886700" cy="58023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Patel AV, et al.  In Press Med &amp; </a:t>
            </a:r>
            <a:r>
              <a:rPr lang="en-US" sz="2000" dirty="0" err="1" smtClean="0"/>
              <a:t>Sci</a:t>
            </a:r>
            <a:r>
              <a:rPr lang="en-US" sz="2000" dirty="0" smtClean="0"/>
              <a:t> in Sport &amp; </a:t>
            </a:r>
            <a:r>
              <a:rPr lang="en-US" sz="2000" dirty="0" err="1" smtClean="0"/>
              <a:t>Exer</a:t>
            </a:r>
            <a:r>
              <a:rPr lang="en-US" sz="2000" smtClean="0"/>
              <a:t>.</a:t>
            </a: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70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38" y="824673"/>
            <a:ext cx="6309851" cy="508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27025" y="6145213"/>
            <a:ext cx="6613525" cy="32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en-US" sz="2200" dirty="0">
                <a:solidFill>
                  <a:prstClr val="black"/>
                </a:solidFill>
              </a:rPr>
              <a:t>Holmes, M. D. et al. </a:t>
            </a:r>
            <a:r>
              <a:rPr lang="en-GB" altLang="en-US" sz="2200" i="1" dirty="0">
                <a:solidFill>
                  <a:prstClr val="black"/>
                </a:solidFill>
              </a:rPr>
              <a:t>JAMA </a:t>
            </a:r>
            <a:r>
              <a:rPr lang="en-GB" altLang="en-US" sz="2200" dirty="0">
                <a:solidFill>
                  <a:prstClr val="black"/>
                </a:solidFill>
              </a:rPr>
              <a:t>2005;293:2479-2486.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27025" y="244475"/>
            <a:ext cx="8816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1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</a:pPr>
            <a:r>
              <a:rPr lang="en-US" altLang="en-US" sz="3600" dirty="0">
                <a:solidFill>
                  <a:prstClr val="black"/>
                </a:solidFill>
              </a:rPr>
              <a:t>Cancer Recurrence</a:t>
            </a:r>
            <a:endParaRPr lang="en-GB" alt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37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65122" y="274638"/>
            <a:ext cx="706447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3342" y="1868079"/>
            <a:ext cx="8165690" cy="3411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7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Cancer survivors tend not to exercise after the diagnosis or after completing treatment.</a:t>
            </a:r>
          </a:p>
          <a:p>
            <a:pPr eaLnBrk="1" hangingPunct="1">
              <a:lnSpc>
                <a:spcPts val="3700"/>
              </a:lnSpc>
            </a:pP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ts val="37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Cancer survivors can safely participate in exercise training at all points along the cancer trajectory.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79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3174" y="274638"/>
            <a:ext cx="753642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45574" y="1514475"/>
            <a:ext cx="7914968" cy="391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7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Cancer survivors can adapt to exercise training at all points along the cancer continuum.</a:t>
            </a:r>
          </a:p>
          <a:p>
            <a:pPr eaLnBrk="1" hangingPunct="1">
              <a:lnSpc>
                <a:spcPts val="37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37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Exercise training can bring about positive  physiological and psychological changes in cancer survivors</a:t>
            </a:r>
          </a:p>
        </p:txBody>
      </p:sp>
    </p:spTree>
    <p:extLst>
      <p:ext uri="{BB962C8B-B14F-4D97-AF65-F5344CB8AC3E}">
        <p14:creationId xmlns:p14="http://schemas.microsoft.com/office/powerpoint/2010/main" val="318410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63983"/>
          </a:xfrm>
        </p:spPr>
        <p:txBody>
          <a:bodyPr anchor="t">
            <a:normAutofit fontScale="90000"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SO WHY ARE WE REALLY HERE TODAY?????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68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alt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WHY???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687514"/>
            <a:ext cx="3886200" cy="4818794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200" u="sng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u="sng" dirty="0">
                <a:solidFill>
                  <a:prstClr val="black"/>
                </a:solidFill>
              </a:rPr>
              <a:t>IMPROVEMENTS  IN</a:t>
            </a:r>
          </a:p>
          <a:p>
            <a:pPr lvl="0"/>
            <a:endParaRPr lang="en-US" altLang="en-US" sz="1100" dirty="0">
              <a:solidFill>
                <a:prstClr val="black"/>
              </a:solidFill>
            </a:endParaRPr>
          </a:p>
          <a:p>
            <a:pPr lvl="0"/>
            <a:r>
              <a:rPr lang="en-US" altLang="en-US" sz="3300" dirty="0">
                <a:solidFill>
                  <a:prstClr val="black"/>
                </a:solidFill>
              </a:rPr>
              <a:t>Muscle mass, strength, power</a:t>
            </a:r>
          </a:p>
          <a:p>
            <a:pPr lvl="0"/>
            <a:r>
              <a:rPr lang="en-US" altLang="en-US" sz="3300" dirty="0">
                <a:solidFill>
                  <a:prstClr val="black"/>
                </a:solidFill>
              </a:rPr>
              <a:t>Physical function</a:t>
            </a:r>
          </a:p>
          <a:p>
            <a:pPr lvl="0"/>
            <a:r>
              <a:rPr lang="en-US" altLang="en-US" sz="3300" dirty="0">
                <a:solidFill>
                  <a:prstClr val="black"/>
                </a:solidFill>
              </a:rPr>
              <a:t>Physical activity levels </a:t>
            </a:r>
          </a:p>
          <a:p>
            <a:pPr lvl="0"/>
            <a:r>
              <a:rPr lang="en-US" altLang="en-US" sz="3300" dirty="0">
                <a:solidFill>
                  <a:prstClr val="black"/>
                </a:solidFill>
              </a:rPr>
              <a:t>Range of motion</a:t>
            </a:r>
          </a:p>
          <a:p>
            <a:pPr lvl="0"/>
            <a:r>
              <a:rPr lang="en-US" altLang="en-US" sz="3300" dirty="0">
                <a:solidFill>
                  <a:prstClr val="black"/>
                </a:solidFill>
              </a:rPr>
              <a:t>Immune function</a:t>
            </a:r>
          </a:p>
          <a:p>
            <a:pPr lvl="0"/>
            <a:r>
              <a:rPr lang="en-US" altLang="en-US" sz="3300" dirty="0">
                <a:solidFill>
                  <a:prstClr val="black"/>
                </a:solidFill>
              </a:rPr>
              <a:t>Chemotherapy completion rates</a:t>
            </a:r>
          </a:p>
          <a:p>
            <a:pPr lvl="0"/>
            <a:r>
              <a:rPr lang="en-US" altLang="en-US" sz="3300" dirty="0">
                <a:solidFill>
                  <a:prstClr val="black"/>
                </a:solidFill>
              </a:rPr>
              <a:t>Body image, self esteem and mood</a:t>
            </a:r>
            <a:endParaRPr lang="en-US" sz="33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87514"/>
            <a:ext cx="3886200" cy="4351338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endParaRPr lang="en-US" altLang="en-US" sz="1100" u="sng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en-US" sz="3300" u="sng" dirty="0">
                <a:solidFill>
                  <a:prstClr val="black"/>
                </a:solidFill>
              </a:rPr>
              <a:t>REDUCTIONS  IN</a:t>
            </a:r>
          </a:p>
          <a:p>
            <a:pPr marL="0" lvl="0" indent="0" algn="ctr">
              <a:buNone/>
            </a:pPr>
            <a:endParaRPr lang="en-US" altLang="en-US" sz="1100" u="sng" dirty="0">
              <a:solidFill>
                <a:prstClr val="black"/>
              </a:solidFill>
            </a:endParaRPr>
          </a:p>
          <a:p>
            <a:pPr lvl="0"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Number of symptoms and side effects</a:t>
            </a:r>
          </a:p>
          <a:p>
            <a:pPr lvl="0"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Duration of hospitalization</a:t>
            </a:r>
          </a:p>
          <a:p>
            <a:pPr lvl="0"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Reduced severity of     side-effects reported</a:t>
            </a:r>
          </a:p>
          <a:p>
            <a:pPr lvl="0"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Psychological and emotional stress</a:t>
            </a:r>
          </a:p>
          <a:p>
            <a:pPr lvl="0"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Depression and anxiety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8650" y="1687514"/>
            <a:ext cx="3886200" cy="481879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9150" y="1687514"/>
            <a:ext cx="3886200" cy="481879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197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1643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WHY????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9" y="1459525"/>
            <a:ext cx="897096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0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6440" y="5052483"/>
            <a:ext cx="7772400" cy="634984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Oxygen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onsumption and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ADL’s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0978" y="998137"/>
            <a:ext cx="6543323" cy="3815644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494845" y="5681133"/>
            <a:ext cx="64614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Ivey et al. Topics in Stroke Rehabilitation. 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Wntr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2005 v12 i1 p1(16).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5222" y="174661"/>
            <a:ext cx="7726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WHY????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Max-7586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51933"/>
            <a:ext cx="270368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42056" y="5528734"/>
            <a:ext cx="7090833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Assessing aerobic capacity VO</a:t>
            </a:r>
            <a:r>
              <a:rPr lang="en-US" altLang="en-US" sz="2800" baseline="-25000" dirty="0">
                <a:solidFill>
                  <a:prstClr val="black"/>
                </a:solidFill>
              </a:rPr>
              <a:t>2</a:t>
            </a:r>
            <a:r>
              <a:rPr lang="en-US" altLang="en-US" sz="2800" dirty="0">
                <a:solidFill>
                  <a:prstClr val="black"/>
                </a:solidFill>
              </a:rPr>
              <a:t> max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965" y="651933"/>
            <a:ext cx="2805756" cy="37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12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6950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 ?????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 measure to: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Adverse effects of bed rest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Frailty</a:t>
            </a:r>
          </a:p>
          <a:p>
            <a:pPr lvl="1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Sarcopenia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(age related loss of muscle and strength)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fall risk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66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695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5755"/>
            <a:ext cx="7886700" cy="4351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want to improve our patients’ physical functional capacity.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want to reduce the impact of impairments on our patients’ ability to be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acitive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participate (ICF model)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has that got to do with increasing VO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max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1-RM?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Linking Exercise Capacity to Function!!!!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479" y="1330885"/>
            <a:ext cx="5612097" cy="484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658" y="6211669"/>
            <a:ext cx="612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Bean JF, et al.  J </a:t>
            </a:r>
            <a:r>
              <a:rPr lang="en-US" dirty="0"/>
              <a:t>of Gerontology: MEDICAL </a:t>
            </a:r>
            <a:r>
              <a:rPr lang="en-US" dirty="0" smtClean="0"/>
              <a:t>SCIENCES.  2003;58A: 728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56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00" y="349321"/>
            <a:ext cx="5321550" cy="4890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770" y="5527495"/>
            <a:ext cx="778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Martin, Farrar, Wagner,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Spirduso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Journal of Gerontology: MEDICAL SCIENCES.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2000;55A: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M311</a:t>
            </a:r>
          </a:p>
        </p:txBody>
      </p:sp>
    </p:spTree>
    <p:extLst>
      <p:ext uri="{BB962C8B-B14F-4D97-AF65-F5344CB8AC3E}">
        <p14:creationId xmlns:p14="http://schemas.microsoft.com/office/powerpoint/2010/main" val="4239720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7762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Linking Exercise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to Function!!!!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885" y="1022889"/>
            <a:ext cx="6171916" cy="5520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4801" y="4547062"/>
            <a:ext cx="235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Kim-Ly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Bui, et al.  2019.  Physiotherapy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Theory and Practice, DOI: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10.1080/09593985.2019.1669233</a:t>
            </a:r>
          </a:p>
        </p:txBody>
      </p:sp>
      <p:sp>
        <p:nvSpPr>
          <p:cNvPr id="3" name="Rectangle 2"/>
          <p:cNvSpPr/>
          <p:nvPr/>
        </p:nvSpPr>
        <p:spPr>
          <a:xfrm>
            <a:off x="631860" y="2553807"/>
            <a:ext cx="5873965" cy="4623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1" y="3390472"/>
            <a:ext cx="5885166" cy="760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699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Exercise Capacity to Function!!!!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6303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Strong Evidence supports the conclusion that “Moderate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intensity aerobic training , resistance training or combined aerobic plus resistance training performed three times weekly for 8-12 weeks can significantly improve self-reported physical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function”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is sufficiently strong to recommend a defined exercise prescription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53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ERGIZER_ULTIMATEPHOTOCON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9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STRENGTH AND  STRENGTH ASSESSMENT</a:t>
            </a:r>
          </a:p>
        </p:txBody>
      </p:sp>
      <p:sp>
        <p:nvSpPr>
          <p:cNvPr id="94211" name="AutoShape 4" descr="data:image/jpeg;base64,/9j/4AAQSkZJRgABAQAAAQABAAD/2wBDAAkGBwgHBgkIBwgKCgkLDRYPDQwMDRsUFRAWIB0iIiAdHx8kKDQsJCYxJx8fLT0tMTU3Ojo6Iys/RD84QzQ5Ojf/2wBDAQoKCg0MDRoPDxo3JR8lNzc3Nzc3Nzc3Nzc3Nzc3Nzc3Nzc3Nzc3Nzc3Nzc3Nzc3Nzc3Nzc3Nzc3Nzc3Nzc3Nzf/wAARCACPAIkDASIAAhEBAxEB/8QAGwAAAQUBAQAAAAAAAAAAAAAABQABAwQGBwL/xAA8EAABAwIEBAMGBAQFBQAAAAABAAIDBBEFEiExBhNBUSJhcRQygZGhsSNCUtEHFTPwFmJyweEkQ1NUgv/EABgBAAMBAQAAAAAAAAAAAAAAAAACAwEE/8QAIREBAQACAwACAwEBAAAAAAAAAQACEQMSITFREzJBBCL/2gAMAwEAAhEDEQA/AO4pJJIiSSSSIkkmKGYjjENDMIXAukIvYdAsUPm0F8IomJQE4+61xHGB5uKG1eOzVUhjbLym21a1K5lQ4cm0VTicEL+W08x43Denqnhrw9wztyg9b3ssiZ2wsc+/S90VppmuIF+gukM9szxAWmBTqhRVA0jeT5FX1Ud0U1JJJJbZJJJJESSSSREkkkyInSTJ0RMVmeKsIqKp7KyiaXyNblcwHUjoQtOo5SQxxYASBpfZZkCamxycXZcexCsxKhqTFPRVGjOYbtt4RudVRZjsFXG2enk0PvX0IPmtD/EepkqISSIYZubBHE+OqaHuaZPxGkB22XvvfyQ3h3hGXEaSlhOCNhpZDznYlHVjO8HYZLG4y200so5cX1dGH+j32qx4sJZ4oGuvd1zrsBqtRhVeXh0l/eOmvRVOIOBIsEw51fhT6ioli0ka+x8HU6drIZhdQY442XuTa6mji1u2PIbLoNLPnaNdUYpasPsx5s/ueqyOHVHhBvoUYhlv11VMc7mzwtBdOqVFU8zwPPiGx7q4FYd0U1OmukktsnSTJIidJMkiJFI7Ji4NFyQAOqD8QY9TYVhVRVCWN8rBaOPN7zjoNunU+QKxYqPF3F9PgMZhiYJ60tuI7+FgOxcfsOvkNVgZouKOKXF9ZNIyF20JBDLf6Rp1G+qt8OUDaib+c4w8l00pLHSHTNr4nee9ugt2tbWVeH0ddEJmlxIbkaY35djt80Rc5quBWUb4XPmIme6wLWN+d7KIcOYxw6/2zCqiaD8x5D3MB66tGh+S6BilTBTVeGCtlfGaqrytY7X8rrC46E2+avVNM+dktKZJGZtRI0CwF9hr23Rq1Sz3C/8AENlZIML4lYxj5Pw21BADXX6PGwv32+6EYvhrsGx6ejYS6DSSI3ucp2v9QpuO+F4n076ymaBb3m3sDf8AcrMcHCrmgqHV08kzopBEx8hu4sAGW/oDb4KfIf8ANXhXdt6GQsYLnyRqmn1vdAqUx2sXEohSPY1xy2t5qZWytFA82DgbEbG6M00wmjDuo0IWep3gsGyvU0xifmGoOhCpi6oZG4ymTNcHNDmm4OydVpSSsknREwTPcGtLiQABcp0Ox+f2fDJXfqs35rF0QG/IXXVr6pzsriIxfK3uuccZ10jsToaB0b2CQuOdzSAToLA+hctNJiQYCGWv2CUdc6dmWSNr2b2eAR8lAdu7t6ax1FYZ8Po4IKSRzBla1rWOaTtoOiJ8pgiMbWBrLWytFrKjTV8BhBny2FtSL+iIMcHsa5puHC49Fcd3Hli4umBVz46fFcJp5hEXGd7omgAZWiNwFviR23RmCNwPMl1kIsbE29bXUE+G0tRXw1s0YfNB/TJ/KrhK2XUNxSihnvLJcyNYWgh2nyXO8KibTSV0TLBvtJy26AtB/ddAxmKmrKdzJiHlmoAdqCPRc2op4xitfTh3ia9r2i97jUfdpScn61uH9o7HKAQL2VqGW21yhTT4z6q4HCwte4UN3UlpKKpJaAikEmcX0CylFMGkEn6ovTVJB0CfFo5HtpKOp5Tgx/uHr2RQEEXBWbimDxvqidDVAWjkP+kqg/yjlj/YinTXSunknQ7HaV9Xhc0UYu+1wO9kRTFYmyB03H6qGSOUgggg9UoKkACMvAcABYnfzWz43fCxjGMhZz3i5fbUBYGSGtf/AEuQdfzM/wCVzp1buwz7G2P4ZUPbPDHe5c8aX6LSitPtgphTTFpuBMG+AWF1jsPwN1XFG6srqmnkjdma6mcGj0IIII8itXSRvgBDZw4EXJc2xJ21I30TceRqlzDk+RAu02VOpxKmp6gU8r3CQkDRhOp2vbb4qOSFwqefqTcaB4AJH9/2NFUxWprmwF1PTsfIDdrTKASfQafMqvYodWG8U1dBg1HNWZhG+znOcXE5tP8An/YbrkHDNfPUY9UV0hIZUe63yB0/v1Xri+qxjEsYkhxmOalbERamc+4d2cSND9hr5qPDxynscOhFgPVJnls0VePBHbb3Ps4dVfgJcNdkHon54W36IpTyeG3VQulp2OymxROklsBrqdkJ/N6q1Tkss651WjIkfgnDTvqiEUwNkCgcGjfX1V6CS5Ftk26aatHTVhYA2TVve+yte2Q/qWfjmItrspeee6fvTcRtImOySdWpWL4zgea6OUjwOYAD5jf7oBGyw2K6TXUcNZA6KduYHY9Qe6wWLmDC611LPILjUPAJFvPsVHM17Xwy2aomVJi0urtPXR5hd1gRshuaKYZ4pGPb3abpDlBwLnWsFB2V8fYpVYgHNsDptdV5MQbA1uUeIi9yhBqRJKYYs0hv7rRcq3UwH2e76eoDwPyubr9Uwz6xNFnOPTFW4dzngc2NwyPtrruP77LCQvIDLea1uNwS17DG9r4WMdo0m5J79ll4aSSN87XHMI7AOt3W7lyxN+WpwWW7DqjEJsRdZ3DQ6FpIvoR8NEcgkza3ukniAu4i3dTU9+SfIqnG51nBu41VikkLM3UWOi2WL0uU2voVeFmoLFPcAsOpVunqBmLXHQfdA6p5EVa64Fl6uVDTyBzgNLK1lHZPun8WsSSSXTc8xXK+InufiFRzBcmV17+q6oQsjxPw9JNK+rpG5g7V7BuD3HdT5BSrxIPtgYqSKRziGEO7tNvqrMOFh7gHyTOb+kyOt91K+WOmk5IDnz3sY2jxX9FbpIK6c3c+Kn7NIzn46hQybp0lLDDHSNAgYG+gT1dUSzV19F5rYK+kZmIjqG92HKfkf3WdrK+reS2Glc13eQ2A+CxmxN+zYrIRGSBcb32sgWGQmopaqd7bBz/D6BXMOgqa8SuxGTWOQgsYLNsPuiGG04dh05AtdzrD4o3M+1SjjJboN3K2xhaSRpZS0EAyMJ3upIg18szDuEpbOxzhldbQ7q1CPxBc+Fyhpg0tyPFwRorEA/7TumoK2W907uTK62wNhdEAxsjQ9mjuvmhhJALiNzf6q3FNkvqtkaaGpfFIL336q9/MHd/qh0jmysudCOqg/wDo/NbJq6ukkkuu5JKhjVS6kw+WVnvjRp7Eq+qeK0nttBLANHOHh9eix+LTW/bnXNHMe4N1cTmPUqSOSz9U9RQzU05ZNGWu7FeCGsGZ1gB3XOl1jEJZw6AA7jZAcSmph4SM0rxZoCgxLEKt1TFT0lmRuuXOy62HrtqoWwBhe8lzn21JNzdJWxA+alhoAp5Mp9+R1z8T+yu4faOjA3B3+N1WoIHeytNt8xPrdXmRkQBp7AfFYDC6vMX4Yj7G6id+FXXB/qM0HopZQRyzbY2+ahnB8DwPEw3+HVGo3umidYBwBsrLXZnNI3VZoOYtHunUL3Cb3b1adPRbY00hzRSNb+k29QvV80TT1svDCchPmV5gJdSRn0BQSZU2YgG5UPNd5KR2h1XnRPqS6+mTpl03JJLol0T9ERQ1FNDUxmOeNsjD0cEP/wAPYZe5pyfV7tPqiqSxBtFPiFN4dwprs/sgc7u5zj/ulNw9hU3vUjWnvGS37IqkjqfVvbL7szNwdRE/9NJJE39JGYfVU6jg6UA8iojd5OBb+62SVlnUtOTL7ufy8KYkLkRsd5B4VaThbEnaGldqb6OGn1XSUkv4yY5si59DwliDrXY1lha7nftdEafgsjxTVTQf8jSfutgkt/HjY8ubZWXg6ItPLqnh3+ZmiD1PDNdQxOAYJYwbgx6/TddCSIR0IOXK5NPGWOsRa24US6Pi+A0uIAvtypv/ACNG/qOqBf4QqP8A2Ifkf2SuDN+W/9k="/>
          <p:cNvSpPr>
            <a:spLocks noChangeAspect="1" noChangeArrowheads="1"/>
          </p:cNvSpPr>
          <p:nvPr/>
        </p:nvSpPr>
        <p:spPr bwMode="auto">
          <a:xfrm>
            <a:off x="0" y="-609600"/>
            <a:ext cx="1219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98663"/>
            <a:ext cx="5905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32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2" y="505257"/>
            <a:ext cx="3901206" cy="1676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155" y="3659084"/>
            <a:ext cx="3635952" cy="2597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558" y="3187932"/>
            <a:ext cx="3685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FRAILTY</a:t>
            </a:r>
          </a:p>
          <a:p>
            <a:r>
              <a:rPr lang="en-US" sz="2800" dirty="0"/>
              <a:t>10% in those over 65</a:t>
            </a:r>
          </a:p>
          <a:p>
            <a:r>
              <a:rPr lang="en-US" sz="2800" dirty="0"/>
              <a:t>50% in those over 85</a:t>
            </a:r>
          </a:p>
          <a:p>
            <a:r>
              <a:rPr lang="en-US" sz="2800" dirty="0"/>
              <a:t>Cancer is a disease of aging</a:t>
            </a:r>
          </a:p>
        </p:txBody>
      </p:sp>
    </p:spTree>
    <p:extLst>
      <p:ext uri="{BB962C8B-B14F-4D97-AF65-F5344CB8AC3E}">
        <p14:creationId xmlns:p14="http://schemas.microsoft.com/office/powerpoint/2010/main" val="122067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944"/>
            <a:ext cx="7886700" cy="701674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Frailty Phenotype/Characteristics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438" y="873618"/>
            <a:ext cx="8000195" cy="54627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Unintentional weight loss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10 pounds in prior year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5% of body weight in prior year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Grip strength in the lowest 20% at baseline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Poor endurance/fatigue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Exhaustion/Self report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often in the last week did you feel that everything you did was an effort?  &amp; you could not get going?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&gt; 3 days suggest frailty</a:t>
            </a:r>
          </a:p>
        </p:txBody>
      </p:sp>
    </p:spTree>
    <p:extLst>
      <p:ext uri="{BB962C8B-B14F-4D97-AF65-F5344CB8AC3E}">
        <p14:creationId xmlns:p14="http://schemas.microsoft.com/office/powerpoint/2010/main" val="33997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944"/>
            <a:ext cx="7886700" cy="701674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Frailty Phenotype/Characteristics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91673"/>
            <a:ext cx="8000196" cy="557655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Slowness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Gait Speed (slowest 20% of the population)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Usual speed for 4 m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Time &gt; 5 sec; velocity &lt; 0.8 m/sec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activity levels: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Common algorithms to calculate Kcals</a:t>
            </a:r>
          </a:p>
          <a:p>
            <a:pPr lvl="2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Men &lt; 383 Kcal/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; females &lt; 270 Kcals/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demanding is walking, completing chores</a:t>
            </a:r>
          </a:p>
          <a:p>
            <a:pPr lvl="1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Moderately – strenuous suggests frailty</a:t>
            </a:r>
          </a:p>
          <a:p>
            <a:pPr lvl="1">
              <a:lnSpc>
                <a:spcPct val="110000"/>
              </a:lnSpc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Fried et al. J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Gerontol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(2001) 56 (3): M146-M157</a:t>
            </a:r>
          </a:p>
        </p:txBody>
      </p:sp>
    </p:spTree>
    <p:extLst>
      <p:ext uri="{BB962C8B-B14F-4D97-AF65-F5344CB8AC3E}">
        <p14:creationId xmlns:p14="http://schemas.microsoft.com/office/powerpoint/2010/main" val="242945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Frailty and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1340"/>
            <a:ext cx="7886700" cy="319318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half of older cancer patients have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Frailty or pre-frailty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patients are at considerably increased risk of mortality, postoperative complications and chemotherapy intolerance.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590925"/>
            <a:ext cx="80867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9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Template_stj_pres_burg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1468</Words>
  <Application>Microsoft Office PowerPoint</Application>
  <PresentationFormat>On-screen Show (4:3)</PresentationFormat>
  <Paragraphs>219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ＭＳ Ｐゴシック</vt:lpstr>
      <vt:lpstr>Arial</vt:lpstr>
      <vt:lpstr>Calibri</vt:lpstr>
      <vt:lpstr>Calibri Light</vt:lpstr>
      <vt:lpstr>StarSymbol</vt:lpstr>
      <vt:lpstr>Office Theme</vt:lpstr>
      <vt:lpstr>1_Office Theme</vt:lpstr>
      <vt:lpstr>pptTemplate_stj_pres_burg2</vt:lpstr>
      <vt:lpstr>2_Office Theme</vt:lpstr>
      <vt:lpstr>PowerPoint Presentation</vt:lpstr>
      <vt:lpstr>TYPES OF EXERCISE</vt:lpstr>
      <vt:lpstr>PowerPoint Presentation</vt:lpstr>
      <vt:lpstr>PowerPoint Presentation</vt:lpstr>
      <vt:lpstr>STRENGTH AND  STRENGTH ASSESSMENT</vt:lpstr>
      <vt:lpstr>PowerPoint Presentation</vt:lpstr>
      <vt:lpstr>Frailty Phenotype/Characteristics</vt:lpstr>
      <vt:lpstr>Frailty Phenotype/Characteristics</vt:lpstr>
      <vt:lpstr>Frailty and Cancer</vt:lpstr>
      <vt:lpstr>PowerPoint Presentation</vt:lpstr>
      <vt:lpstr>PowerPoint Presentation</vt:lpstr>
      <vt:lpstr>Frailty</vt:lpstr>
      <vt:lpstr>Frailty</vt:lpstr>
      <vt:lpstr>FRAIL QUESTIONAIRE </vt:lpstr>
      <vt:lpstr>PowerPoint Presentation</vt:lpstr>
      <vt:lpstr>PowerPoint Presentation</vt:lpstr>
      <vt:lpstr>Bed rest/disuse atrophy</vt:lpstr>
      <vt:lpstr>Sitting Behavior</vt:lpstr>
      <vt:lpstr>Sitting Behavior</vt:lpstr>
      <vt:lpstr>Sitting Behavior</vt:lpstr>
      <vt:lpstr>Sitting Behavior</vt:lpstr>
      <vt:lpstr>Sitting Behavior</vt:lpstr>
      <vt:lpstr>Sitting Behavior</vt:lpstr>
      <vt:lpstr>We have questions!!!!!!</vt:lpstr>
      <vt:lpstr>Is Exercise Safe for the Cancer Survivor?</vt:lpstr>
      <vt:lpstr>Can the Cancer  Survivor Adapt to Exercise Training? </vt:lpstr>
      <vt:lpstr>Can the Cancer Survivor Adapt to Exercise Training? </vt:lpstr>
      <vt:lpstr>Can the Cancer  Survivor Adapt to Exercise Training? </vt:lpstr>
      <vt:lpstr>PowerPoint Presentation</vt:lpstr>
      <vt:lpstr>Can the Cancer  Survivor Adapt to Exercise Training? </vt:lpstr>
      <vt:lpstr>Can the Cancer Survivor Adapt to Exercise Training? </vt:lpstr>
      <vt:lpstr>Exercise and Cancer Prevention</vt:lpstr>
      <vt:lpstr>PowerPoint Presentation</vt:lpstr>
      <vt:lpstr>Summary </vt:lpstr>
      <vt:lpstr>Summary</vt:lpstr>
      <vt:lpstr>SO WHY ARE WE REALLY HERE TODAY?????</vt:lpstr>
      <vt:lpstr>WHY???</vt:lpstr>
      <vt:lpstr>WHY????</vt:lpstr>
      <vt:lpstr>Oxygen Consumption and ADL’s</vt:lpstr>
      <vt:lpstr>WHY ?????</vt:lpstr>
      <vt:lpstr>WHY ?????</vt:lpstr>
      <vt:lpstr>Linking Exercise Capacity to Function!!!!</vt:lpstr>
      <vt:lpstr>PowerPoint Presentation</vt:lpstr>
      <vt:lpstr>Linking Exercise Capacity to Function!!!!</vt:lpstr>
      <vt:lpstr>Linking Exercise Capacity to Function!!!!</vt:lpstr>
      <vt:lpstr>PowerPoint Presentation</vt:lpstr>
    </vt:vector>
  </TitlesOfParts>
  <Company>Wingate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Morris</dc:creator>
  <cp:lastModifiedBy>George Stephen Morris</cp:lastModifiedBy>
  <cp:revision>61</cp:revision>
  <dcterms:created xsi:type="dcterms:W3CDTF">2016-01-08T16:22:25Z</dcterms:created>
  <dcterms:modified xsi:type="dcterms:W3CDTF">2019-10-14T15:14:48Z</dcterms:modified>
</cp:coreProperties>
</file>